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707" r:id="rId1"/>
  </p:sldMasterIdLst>
  <p:notesMasterIdLst>
    <p:notesMasterId r:id="rId35"/>
  </p:notesMasterIdLst>
  <p:handoutMasterIdLst>
    <p:handoutMasterId r:id="rId36"/>
  </p:handoutMasterIdLst>
  <p:sldIdLst>
    <p:sldId id="258" r:id="rId2"/>
    <p:sldId id="362" r:id="rId3"/>
    <p:sldId id="348" r:id="rId4"/>
    <p:sldId id="349" r:id="rId5"/>
    <p:sldId id="367" r:id="rId6"/>
    <p:sldId id="315" r:id="rId7"/>
    <p:sldId id="344" r:id="rId8"/>
    <p:sldId id="350" r:id="rId9"/>
    <p:sldId id="373" r:id="rId10"/>
    <p:sldId id="374" r:id="rId11"/>
    <p:sldId id="351" r:id="rId12"/>
    <p:sldId id="352" r:id="rId13"/>
    <p:sldId id="353" r:id="rId14"/>
    <p:sldId id="359" r:id="rId15"/>
    <p:sldId id="368" r:id="rId16"/>
    <p:sldId id="358" r:id="rId17"/>
    <p:sldId id="356" r:id="rId18"/>
    <p:sldId id="357" r:id="rId19"/>
    <p:sldId id="364" r:id="rId20"/>
    <p:sldId id="375" r:id="rId21"/>
    <p:sldId id="376" r:id="rId22"/>
    <p:sldId id="334" r:id="rId23"/>
    <p:sldId id="371" r:id="rId24"/>
    <p:sldId id="372" r:id="rId25"/>
    <p:sldId id="305" r:id="rId26"/>
    <p:sldId id="377" r:id="rId27"/>
    <p:sldId id="317" r:id="rId28"/>
    <p:sldId id="322" r:id="rId29"/>
    <p:sldId id="378" r:id="rId30"/>
    <p:sldId id="379" r:id="rId31"/>
    <p:sldId id="361" r:id="rId32"/>
    <p:sldId id="323" r:id="rId33"/>
    <p:sldId id="299" r:id="rId3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D1D"/>
    <a:srgbClr val="00FF99"/>
    <a:srgbClr val="FF8181"/>
    <a:srgbClr val="4C0000"/>
    <a:srgbClr val="FF57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E171933-4619-4E11-9A3F-F7608DF75F80}" styleName="Средний стиль 1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Темный стиль 2 - акцент 3/акцент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39" autoAdjust="0"/>
    <p:restoredTop sz="96433" autoAdjust="0"/>
  </p:normalViewPr>
  <p:slideViewPr>
    <p:cSldViewPr snapToGrid="0">
      <p:cViewPr varScale="1">
        <p:scale>
          <a:sx n="115" d="100"/>
          <a:sy n="115" d="100"/>
        </p:scale>
        <p:origin x="167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3" y="1"/>
            <a:ext cx="2945659" cy="498056"/>
          </a:xfrm>
          <a:prstGeom prst="rect">
            <a:avLst/>
          </a:prstGeom>
        </p:spPr>
        <p:txBody>
          <a:bodyPr vert="horz" lIns="91440" tIns="45720" rIns="91440" bIns="45720" rtlCol="0"/>
          <a:lstStyle>
            <a:lvl1pPr algn="r">
              <a:defRPr sz="1200"/>
            </a:lvl1pPr>
          </a:lstStyle>
          <a:p>
            <a:fld id="{0CF279BB-7574-4218-B288-7F7F8F3D86C7}" type="datetimeFigureOut">
              <a:rPr lang="ru-RU" smtClean="0"/>
              <a:t>21.06.2019</a:t>
            </a:fld>
            <a:endParaRPr lang="ru-RU"/>
          </a:p>
        </p:txBody>
      </p:sp>
      <p:sp>
        <p:nvSpPr>
          <p:cNvPr id="4" name="Нижний колонтитул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8DEEEB7-0DC9-4B7F-81A3-9255FA6E02E5}" type="slidenum">
              <a:rPr lang="ru-RU" smtClean="0"/>
              <a:t>‹#›</a:t>
            </a:fld>
            <a:endParaRPr lang="ru-RU"/>
          </a:p>
        </p:txBody>
      </p:sp>
    </p:spTree>
    <p:extLst>
      <p:ext uri="{BB962C8B-B14F-4D97-AF65-F5344CB8AC3E}">
        <p14:creationId xmlns:p14="http://schemas.microsoft.com/office/powerpoint/2010/main" val="2989852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1"/>
            <a:ext cx="2945659" cy="498056"/>
          </a:xfrm>
          <a:prstGeom prst="rect">
            <a:avLst/>
          </a:prstGeom>
        </p:spPr>
        <p:txBody>
          <a:bodyPr vert="horz" lIns="91440" tIns="45720" rIns="91440" bIns="45720" rtlCol="0"/>
          <a:lstStyle>
            <a:lvl1pPr algn="r">
              <a:defRPr sz="1200"/>
            </a:lvl1pPr>
          </a:lstStyle>
          <a:p>
            <a:fld id="{BDCDF86C-DAB9-4140-B4CA-5717A55E029E}" type="datetimeFigureOut">
              <a:rPr lang="ru-RU" smtClean="0"/>
              <a:t>21.06.2019</a:t>
            </a:fld>
            <a:endParaRPr lang="ru-RU"/>
          </a:p>
        </p:txBody>
      </p:sp>
      <p:sp>
        <p:nvSpPr>
          <p:cNvPr id="4" name="Образ слайда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3863898-772E-4B63-83F7-F97EE95D7850}" type="slidenum">
              <a:rPr lang="ru-RU" smtClean="0"/>
              <a:t>‹#›</a:t>
            </a:fld>
            <a:endParaRPr lang="ru-RU"/>
          </a:p>
        </p:txBody>
      </p:sp>
    </p:spTree>
    <p:extLst>
      <p:ext uri="{BB962C8B-B14F-4D97-AF65-F5344CB8AC3E}">
        <p14:creationId xmlns:p14="http://schemas.microsoft.com/office/powerpoint/2010/main" val="2896371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6/21/2019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27177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509A250-FF31-4206-8172-F9D3106AACB1}" type="datetimeFigureOut">
              <a:rPr lang="en-US" smtClean="0"/>
              <a:t>6/21/2019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86649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509A250-FF31-4206-8172-F9D3106AACB1}" type="datetimeFigureOut">
              <a:rPr lang="en-US" smtClean="0"/>
              <a:t>6/21/2019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36711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509A250-FF31-4206-8172-F9D3106AACB1}" type="datetimeFigureOut">
              <a:rPr lang="en-US" smtClean="0"/>
              <a:t>6/21/2019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77138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509A250-FF31-4206-8172-F9D3106AACB1}" type="datetimeFigureOut">
              <a:rPr lang="en-US" smtClean="0"/>
              <a:t>6/21/2019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0231333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509A250-FF31-4206-8172-F9D3106AACB1}" type="datetimeFigureOut">
              <a:rPr lang="en-US" smtClean="0"/>
              <a:t>6/21/2019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1985299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6/21/2019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40365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6/21/2019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68496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6/21/2019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88447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509A250-FF31-4206-8172-F9D3106AACB1}" type="datetimeFigureOut">
              <a:rPr lang="en-US" smtClean="0"/>
              <a:t>6/21/2019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4180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smtClean="0"/>
              <a:t>6/21/2019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66951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smtClean="0"/>
              <a:t>6/21/2019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51792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6/21/2019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98537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6/21/2019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5744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4509A250-FF31-4206-8172-F9D3106AACB1}" type="datetimeFigureOut">
              <a:rPr lang="en-US" smtClean="0"/>
              <a:t>6/21/2019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96159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509A250-FF31-4206-8172-F9D3106AACB1}" type="datetimeFigureOut">
              <a:rPr lang="en-US" smtClean="0"/>
              <a:t>6/21/2019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47927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509A250-FF31-4206-8172-F9D3106AACB1}" type="datetimeFigureOut">
              <a:rPr lang="en-US" smtClean="0"/>
              <a:t>6/21/2019</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10915537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18315" y="1681863"/>
            <a:ext cx="8152446" cy="2554545"/>
          </a:xfrm>
          <a:prstGeom prst="rect">
            <a:avLst/>
          </a:prstGeom>
        </p:spPr>
        <p:txBody>
          <a:bodyPr wrap="square">
            <a:spAutoFit/>
          </a:bodyPr>
          <a:lstStyle/>
          <a:p>
            <a:pPr algn="ctr"/>
            <a:r>
              <a:rPr lang="ru-RU" sz="4000" b="1" dirty="0" smtClean="0">
                <a:latin typeface="Sylfaen" panose="010A0502050306030303" pitchFamily="18" charset="0"/>
                <a:ea typeface="Calibri" panose="020F0502020204030204" pitchFamily="34" charset="0"/>
              </a:rPr>
              <a:t>Круглый стол по вопросам  организации отдыха и оздоровления детей</a:t>
            </a:r>
          </a:p>
          <a:p>
            <a:pPr algn="ctr"/>
            <a:r>
              <a:rPr lang="ru-RU" sz="4000" b="1" dirty="0" smtClean="0">
                <a:latin typeface="Sylfaen" panose="010A0502050306030303" pitchFamily="18" charset="0"/>
                <a:ea typeface="Calibri" panose="020F0502020204030204" pitchFamily="34" charset="0"/>
              </a:rPr>
              <a:t>в 2019 году</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87825"/>
            <a:ext cx="2389187"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Текст 4"/>
          <p:cNvSpPr txBox="1">
            <a:spLocks/>
          </p:cNvSpPr>
          <p:nvPr/>
        </p:nvSpPr>
        <p:spPr>
          <a:xfrm>
            <a:off x="0" y="348238"/>
            <a:ext cx="9144000" cy="860400"/>
          </a:xfrm>
          <a:prstGeom prst="rect">
            <a:avLst/>
          </a:prstGeom>
        </p:spPr>
        <p:txBody>
          <a:bodyPr vert="horz" lIns="91440" tIns="45720" rIns="91440" bIns="45720" rtlCol="0" anchor="t">
            <a:normAutofit fontScale="400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5900" b="1" dirty="0" smtClean="0">
                <a:solidFill>
                  <a:srgbClr val="002060"/>
                </a:solidFill>
                <a:latin typeface="Sylfaen" panose="010A0502050306030303" pitchFamily="18" charset="0"/>
                <a:cs typeface="Times New Roman" panose="02020603050405020304" pitchFamily="18" charset="0"/>
              </a:rPr>
              <a:t>Управление РОСПОТРЕБНАДЗОРА </a:t>
            </a:r>
          </a:p>
          <a:p>
            <a:pPr algn="ctr"/>
            <a:r>
              <a:rPr lang="ru-RU" sz="5900" b="1" dirty="0" smtClean="0">
                <a:solidFill>
                  <a:srgbClr val="002060"/>
                </a:solidFill>
                <a:latin typeface="Sylfaen" panose="010A0502050306030303" pitchFamily="18" charset="0"/>
                <a:cs typeface="Times New Roman" panose="02020603050405020304" pitchFamily="18" charset="0"/>
              </a:rPr>
              <a:t>ПО АМУРСКОЙ ОБЛАСТИ</a:t>
            </a:r>
          </a:p>
          <a:p>
            <a:pPr algn="r"/>
            <a:endParaRPr lang="ru-RU" sz="1200" b="1" dirty="0">
              <a:solidFill>
                <a:schemeClr val="tx1"/>
              </a:solidFill>
            </a:endParaRPr>
          </a:p>
        </p:txBody>
      </p:sp>
      <p:sp>
        <p:nvSpPr>
          <p:cNvPr id="5" name="Текст 4"/>
          <p:cNvSpPr txBox="1">
            <a:spLocks/>
          </p:cNvSpPr>
          <p:nvPr/>
        </p:nvSpPr>
        <p:spPr>
          <a:xfrm>
            <a:off x="1806632" y="5997600"/>
            <a:ext cx="7337368" cy="86040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pPr algn="r"/>
            <a:r>
              <a:rPr lang="ru-RU" sz="1600" b="1" dirty="0" smtClean="0">
                <a:solidFill>
                  <a:srgbClr val="002060"/>
                </a:solidFill>
                <a:latin typeface="Sylfaen" panose="010A0502050306030303" pitchFamily="18" charset="0"/>
                <a:cs typeface="Times New Roman" panose="02020603050405020304" pitchFamily="18" charset="0"/>
              </a:rPr>
              <a:t>Заместитель начальника отдела санитарного надзора Яровой Павел Александрович</a:t>
            </a:r>
          </a:p>
          <a:p>
            <a:pPr algn="r"/>
            <a:endParaRPr lang="ru-RU" sz="1200" b="1" dirty="0">
              <a:solidFill>
                <a:schemeClr val="tx1"/>
              </a:solidFill>
            </a:endParaRPr>
          </a:p>
        </p:txBody>
      </p:sp>
    </p:spTree>
    <p:extLst>
      <p:ext uri="{BB962C8B-B14F-4D97-AF65-F5344CB8AC3E}">
        <p14:creationId xmlns:p14="http://schemas.microsoft.com/office/powerpoint/2010/main" val="1364320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a:xfrm>
            <a:off x="290946" y="235527"/>
            <a:ext cx="8624454" cy="699655"/>
          </a:xfrm>
        </p:spPr>
        <p:txBody>
          <a:bodyPr>
            <a:normAutofit fontScale="90000"/>
          </a:bodyPr>
          <a:lstStyle/>
          <a:p>
            <a:pPr algn="ctr"/>
            <a:r>
              <a:rPr lang="ru-RU" sz="2800" b="1" dirty="0" smtClean="0">
                <a:solidFill>
                  <a:schemeClr val="tx1"/>
                </a:solidFill>
                <a:latin typeface="Sylfaen" pitchFamily="18" charset="0"/>
              </a:rPr>
              <a:t>Нарушения, выявленные в ходе проверок </a:t>
            </a:r>
            <a:br>
              <a:rPr lang="ru-RU" sz="2800" b="1" dirty="0" smtClean="0">
                <a:solidFill>
                  <a:schemeClr val="tx1"/>
                </a:solidFill>
                <a:latin typeface="Sylfaen" pitchFamily="18" charset="0"/>
              </a:rPr>
            </a:br>
            <a:r>
              <a:rPr lang="ru-RU" sz="2800" b="1" dirty="0" smtClean="0">
                <a:solidFill>
                  <a:schemeClr val="tx1"/>
                </a:solidFill>
                <a:latin typeface="Sylfaen" pitchFamily="18" charset="0"/>
              </a:rPr>
              <a:t>летних лагерей в ЛОК 2019 года</a:t>
            </a:r>
            <a:br>
              <a:rPr lang="ru-RU" sz="2800" b="1" dirty="0" smtClean="0">
                <a:solidFill>
                  <a:schemeClr val="tx1"/>
                </a:solidFill>
                <a:latin typeface="Sylfaen" pitchFamily="18" charset="0"/>
              </a:rPr>
            </a:br>
            <a:endParaRPr lang="ru-RU" sz="2800" b="1" u="sng" dirty="0" smtClean="0">
              <a:solidFill>
                <a:schemeClr val="tx1"/>
              </a:solidFill>
              <a:latin typeface="Sylfaen" pitchFamily="18" charset="0"/>
            </a:endParaRPr>
          </a:p>
        </p:txBody>
      </p:sp>
      <p:pic>
        <p:nvPicPr>
          <p:cNvPr id="2" name="Рисунок 1"/>
          <p:cNvPicPr>
            <a:picLocks noChangeAspect="1"/>
          </p:cNvPicPr>
          <p:nvPr/>
        </p:nvPicPr>
        <p:blipFill>
          <a:blip r:embed="rId2"/>
          <a:stretch>
            <a:fillRect/>
          </a:stretch>
        </p:blipFill>
        <p:spPr>
          <a:xfrm>
            <a:off x="8296583" y="0"/>
            <a:ext cx="847417" cy="951058"/>
          </a:xfrm>
          <a:prstGeom prst="rect">
            <a:avLst/>
          </a:prstGeom>
        </p:spPr>
      </p:pic>
      <p:sp>
        <p:nvSpPr>
          <p:cNvPr id="5" name="Объект 4"/>
          <p:cNvSpPr>
            <a:spLocks noGrp="1"/>
          </p:cNvSpPr>
          <p:nvPr>
            <p:ph idx="1"/>
          </p:nvPr>
        </p:nvSpPr>
        <p:spPr>
          <a:xfrm>
            <a:off x="191193" y="1080655"/>
            <a:ext cx="8803178" cy="5694217"/>
          </a:xfrm>
        </p:spPr>
        <p:txBody>
          <a:bodyPr/>
          <a:lstStyle/>
          <a:p>
            <a:pPr algn="just">
              <a:buFontTx/>
              <a:buChar char="-"/>
            </a:pPr>
            <a:r>
              <a:rPr lang="ru-RU" dirty="0">
                <a:solidFill>
                  <a:schemeClr val="tx1"/>
                </a:solidFill>
                <a:latin typeface="Sylfaen" panose="010A0502050306030303" pitchFamily="18" charset="0"/>
              </a:rPr>
              <a:t>разделочный инвентарь используется не в соответствии с </a:t>
            </a:r>
            <a:r>
              <a:rPr lang="ru-RU" dirty="0" smtClean="0">
                <a:solidFill>
                  <a:schemeClr val="tx1"/>
                </a:solidFill>
                <a:latin typeface="Sylfaen" panose="010A0502050306030303" pitchFamily="18" charset="0"/>
              </a:rPr>
              <a:t>нанесенной маркировкой (ножи, разделочные доски);</a:t>
            </a:r>
            <a:endParaRPr lang="ru-RU" dirty="0">
              <a:solidFill>
                <a:schemeClr val="tx1"/>
              </a:solidFill>
              <a:latin typeface="Sylfaen" panose="010A0502050306030303" pitchFamily="18" charset="0"/>
            </a:endParaRPr>
          </a:p>
          <a:p>
            <a:pPr algn="just">
              <a:buFontTx/>
              <a:buChar char="-"/>
            </a:pPr>
            <a:r>
              <a:rPr lang="ru-RU" dirty="0" smtClean="0">
                <a:solidFill>
                  <a:schemeClr val="tx1"/>
                </a:solidFill>
                <a:latin typeface="Sylfaen" panose="010A0502050306030303" pitchFamily="18" charset="0"/>
              </a:rPr>
              <a:t>посуда для детей (тарелки, стаканы) имеет сколы, трещины;</a:t>
            </a:r>
          </a:p>
          <a:p>
            <a:pPr algn="just">
              <a:buFontTx/>
              <a:buChar char="-"/>
            </a:pPr>
            <a:r>
              <a:rPr lang="ru-RU" dirty="0">
                <a:solidFill>
                  <a:schemeClr val="tx1"/>
                </a:solidFill>
                <a:latin typeface="Sylfaen" panose="010A0502050306030303" pitchFamily="18" charset="0"/>
              </a:rPr>
              <a:t>в</a:t>
            </a:r>
            <a:r>
              <a:rPr lang="ru-RU" dirty="0" smtClean="0">
                <a:solidFill>
                  <a:schemeClr val="tx1"/>
                </a:solidFill>
                <a:latin typeface="Sylfaen" panose="010A0502050306030303" pitchFamily="18" charset="0"/>
              </a:rPr>
              <a:t>ыявлена молочная </a:t>
            </a:r>
            <a:r>
              <a:rPr lang="ru-RU" dirty="0" smtClean="0">
                <a:solidFill>
                  <a:schemeClr val="tx1"/>
                </a:solidFill>
                <a:latin typeface="Sylfaen" panose="010A0502050306030303" pitchFamily="18" charset="0"/>
              </a:rPr>
              <a:t>продукция с истекшими сроками годности </a:t>
            </a:r>
            <a:r>
              <a:rPr lang="ru-RU" dirty="0" smtClean="0">
                <a:solidFill>
                  <a:schemeClr val="tx1"/>
                </a:solidFill>
                <a:latin typeface="Sylfaen" panose="010A0502050306030303" pitchFamily="18" charset="0"/>
              </a:rPr>
              <a:t>в </a:t>
            </a:r>
            <a:r>
              <a:rPr lang="ru-RU" dirty="0" smtClean="0">
                <a:solidFill>
                  <a:schemeClr val="tx1"/>
                </a:solidFill>
                <a:latin typeface="Sylfaen" panose="010A0502050306030303" pitchFamily="18" charset="0"/>
              </a:rPr>
              <a:t>пришкольных лагерях с. </a:t>
            </a:r>
            <a:r>
              <a:rPr lang="ru-RU" dirty="0" err="1" smtClean="0">
                <a:solidFill>
                  <a:schemeClr val="tx1"/>
                </a:solidFill>
                <a:latin typeface="Sylfaen" panose="010A0502050306030303" pitchFamily="18" charset="0"/>
              </a:rPr>
              <a:t>Грибское</a:t>
            </a:r>
            <a:r>
              <a:rPr lang="ru-RU" dirty="0" smtClean="0">
                <a:solidFill>
                  <a:schemeClr val="tx1"/>
                </a:solidFill>
                <a:latin typeface="Sylfaen" panose="010A0502050306030303" pitchFamily="18" charset="0"/>
              </a:rPr>
              <a:t> Благовещенского района (йогурт), в лагере при школе № 15 города Благовещенска (молочные </a:t>
            </a:r>
            <a:r>
              <a:rPr lang="ru-RU" dirty="0">
                <a:solidFill>
                  <a:schemeClr val="tx1"/>
                </a:solidFill>
                <a:latin typeface="Sylfaen" panose="010A0502050306030303" pitchFamily="18" charset="0"/>
              </a:rPr>
              <a:t>коктейли</a:t>
            </a:r>
            <a:r>
              <a:rPr lang="ru-RU" dirty="0" smtClean="0">
                <a:solidFill>
                  <a:schemeClr val="tx1"/>
                </a:solidFill>
                <a:latin typeface="Sylfaen" panose="010A0502050306030303" pitchFamily="18" charset="0"/>
              </a:rPr>
              <a:t>), в </a:t>
            </a:r>
            <a:r>
              <a:rPr lang="ru-RU" dirty="0">
                <a:solidFill>
                  <a:schemeClr val="tx1"/>
                </a:solidFill>
                <a:latin typeface="Sylfaen" panose="010A0502050306030303" pitchFamily="18" charset="0"/>
              </a:rPr>
              <a:t>преддверии выходных в лагерь </a:t>
            </a:r>
            <a:r>
              <a:rPr lang="ru-RU" dirty="0" smtClean="0">
                <a:solidFill>
                  <a:schemeClr val="tx1"/>
                </a:solidFill>
                <a:latin typeface="Sylfaen" panose="010A0502050306030303" pitchFamily="18" charset="0"/>
              </a:rPr>
              <a:t>при школе № 15 </a:t>
            </a:r>
            <a:r>
              <a:rPr lang="ru-RU" dirty="0" smtClean="0">
                <a:solidFill>
                  <a:schemeClr val="tx1"/>
                </a:solidFill>
                <a:latin typeface="Sylfaen" panose="010A0502050306030303" pitchFamily="18" charset="0"/>
              </a:rPr>
              <a:t>произведён завоз молочных коктейлей </a:t>
            </a:r>
            <a:r>
              <a:rPr lang="ru-RU" dirty="0">
                <a:solidFill>
                  <a:schemeClr val="tx1"/>
                </a:solidFill>
                <a:latin typeface="Sylfaen" panose="010A0502050306030303" pitchFamily="18" charset="0"/>
              </a:rPr>
              <a:t>с расчетом на пять </a:t>
            </a:r>
            <a:r>
              <a:rPr lang="ru-RU" dirty="0" smtClean="0">
                <a:solidFill>
                  <a:schemeClr val="tx1"/>
                </a:solidFill>
                <a:latin typeface="Sylfaen" panose="010A0502050306030303" pitchFamily="18" charset="0"/>
              </a:rPr>
              <a:t>предстоящих рабочих дней </a:t>
            </a:r>
            <a:r>
              <a:rPr lang="ru-RU" dirty="0" smtClean="0">
                <a:solidFill>
                  <a:schemeClr val="tx1"/>
                </a:solidFill>
                <a:latin typeface="Sylfaen" panose="010A0502050306030303" pitchFamily="18" charset="0"/>
              </a:rPr>
              <a:t>без наличия условий </a:t>
            </a:r>
            <a:r>
              <a:rPr lang="ru-RU" dirty="0">
                <a:solidFill>
                  <a:schemeClr val="tx1"/>
                </a:solidFill>
                <a:latin typeface="Sylfaen" panose="010A0502050306030303" pitchFamily="18" charset="0"/>
              </a:rPr>
              <a:t>для хранения </a:t>
            </a:r>
            <a:r>
              <a:rPr lang="ru-RU" dirty="0" smtClean="0">
                <a:solidFill>
                  <a:schemeClr val="tx1"/>
                </a:solidFill>
                <a:latin typeface="Sylfaen" panose="010A0502050306030303" pitchFamily="18" charset="0"/>
              </a:rPr>
              <a:t>данной продукции.</a:t>
            </a:r>
          </a:p>
          <a:p>
            <a:pPr algn="just">
              <a:buFontTx/>
              <a:buChar char="-"/>
            </a:pPr>
            <a:r>
              <a:rPr lang="ru-RU" dirty="0" smtClean="0">
                <a:solidFill>
                  <a:schemeClr val="tx1"/>
                </a:solidFill>
                <a:latin typeface="Sylfaen" panose="010A0502050306030303" pitchFamily="18" charset="0"/>
              </a:rPr>
              <a:t>используется уборочный инвентарь без наличия маркировки;</a:t>
            </a:r>
          </a:p>
          <a:p>
            <a:pPr algn="just">
              <a:buFontTx/>
              <a:buChar char="-"/>
            </a:pPr>
            <a:r>
              <a:rPr lang="ru-RU" dirty="0" smtClean="0">
                <a:solidFill>
                  <a:schemeClr val="tx1"/>
                </a:solidFill>
                <a:latin typeface="Sylfaen" panose="010A0502050306030303" pitchFamily="18" charset="0"/>
              </a:rPr>
              <a:t>наличие посторонних вещей и предметов в производственных цехах пищеблоков;</a:t>
            </a:r>
          </a:p>
          <a:p>
            <a:pPr algn="just">
              <a:buFontTx/>
              <a:buChar char="-"/>
            </a:pPr>
            <a:r>
              <a:rPr lang="ru-RU" dirty="0">
                <a:solidFill>
                  <a:schemeClr val="tx1"/>
                </a:solidFill>
                <a:latin typeface="Sylfaen" panose="010A0502050306030303" pitchFamily="18" charset="0"/>
              </a:rPr>
              <a:t>фактический рацион питания не соответствует разработанному примерному </a:t>
            </a:r>
            <a:r>
              <a:rPr lang="ru-RU" dirty="0" smtClean="0">
                <a:solidFill>
                  <a:schemeClr val="tx1"/>
                </a:solidFill>
                <a:latin typeface="Sylfaen" panose="010A0502050306030303" pitchFamily="18" charset="0"/>
              </a:rPr>
              <a:t>десятидневному меню</a:t>
            </a:r>
            <a:endParaRPr lang="ru-RU" dirty="0">
              <a:solidFill>
                <a:schemeClr val="tx1"/>
              </a:solidFill>
              <a:latin typeface="Sylfaen" panose="010A0502050306030303" pitchFamily="18" charset="0"/>
            </a:endParaRPr>
          </a:p>
        </p:txBody>
      </p:sp>
    </p:spTree>
    <p:extLst>
      <p:ext uri="{BB962C8B-B14F-4D97-AF65-F5344CB8AC3E}">
        <p14:creationId xmlns:p14="http://schemas.microsoft.com/office/powerpoint/2010/main" val="4277387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98451" y="0"/>
            <a:ext cx="6688667" cy="421654"/>
          </a:xfrm>
          <a:prstGeom prst="rect">
            <a:avLst/>
          </a:prstGeom>
        </p:spPr>
        <p:txBody>
          <a:bodyPr wrap="square">
            <a:spAutoFit/>
          </a:bodyPr>
          <a:lstStyle/>
          <a:p>
            <a:pPr algn="ctr">
              <a:lnSpc>
                <a:spcPct val="107000"/>
              </a:lnSpc>
              <a:spcAft>
                <a:spcPts val="0"/>
              </a:spcAft>
            </a:pP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Выявляемые </a:t>
            </a:r>
            <a:r>
              <a:rPr lang="ru-RU" sz="2000" b="1" dirty="0">
                <a:latin typeface="Times New Roman" panose="02020603050405020304" pitchFamily="18" charset="0"/>
                <a:ea typeface="Calibri" panose="020F0502020204030204" pitchFamily="34" charset="0"/>
                <a:cs typeface="Times New Roman" panose="02020603050405020304" pitchFamily="18" charset="0"/>
              </a:rPr>
              <a:t>нарушения </a:t>
            </a:r>
            <a:endParaRPr lang="ru-RU" sz="2000" b="1" dirty="0" smtClean="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274642" y="364917"/>
            <a:ext cx="8338289" cy="400110"/>
          </a:xfrm>
          <a:prstGeom prst="rect">
            <a:avLst/>
          </a:prstGeom>
        </p:spPr>
        <p:txBody>
          <a:bodyPr wrap="square">
            <a:spAutoFit/>
          </a:bodyPr>
          <a:lstStyle/>
          <a:p>
            <a:pPr algn="ctr"/>
            <a:r>
              <a:rPr lang="ru-RU" sz="2000" b="1" dirty="0" smtClean="0">
                <a:solidFill>
                  <a:srgbClr val="FF0000"/>
                </a:solidFill>
                <a:latin typeface="Times New Roman" panose="02020603050405020304" pitchFamily="18" charset="0"/>
                <a:cs typeface="Times New Roman" panose="02020603050405020304" pitchFamily="18" charset="0"/>
              </a:rPr>
              <a:t>Не своевременно проводится уборка помещений</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66330" y="3744891"/>
            <a:ext cx="8346602" cy="2893100"/>
          </a:xfrm>
          <a:prstGeom prst="rect">
            <a:avLst/>
          </a:prstGeom>
        </p:spPr>
        <p:txBody>
          <a:bodyPr wrap="square">
            <a:spAutoFit/>
          </a:bodyPr>
          <a:lstStyle/>
          <a:p>
            <a:pPr algn="just"/>
            <a:r>
              <a:rPr lang="ru-RU" sz="1400" b="1" dirty="0">
                <a:latin typeface="Times New Roman" panose="02020603050405020304" pitchFamily="18" charset="0"/>
                <a:cs typeface="Times New Roman" panose="02020603050405020304" pitchFamily="18" charset="0"/>
              </a:rPr>
              <a:t>Ст. 10 </a:t>
            </a:r>
            <a:r>
              <a:rPr lang="ru-RU" sz="1400" b="1" dirty="0" smtClean="0">
                <a:latin typeface="Times New Roman" panose="02020603050405020304" pitchFamily="18" charset="0"/>
                <a:cs typeface="Times New Roman" panose="02020603050405020304" pitchFamily="18" charset="0"/>
              </a:rPr>
              <a:t>ч. 3 п. 10 технического </a:t>
            </a:r>
            <a:r>
              <a:rPr lang="ru-RU" sz="1400" b="1" dirty="0">
                <a:latin typeface="Times New Roman" panose="02020603050405020304" pitchFamily="18" charset="0"/>
                <a:cs typeface="Times New Roman" panose="02020603050405020304" pitchFamily="18" charset="0"/>
              </a:rPr>
              <a:t>регламента Таможенного союза "О безопасности пищевой продукции" (ТР ТС 021/2011): </a:t>
            </a:r>
            <a:r>
              <a:rPr lang="ru-RU" sz="1400" dirty="0">
                <a:latin typeface="Times New Roman" panose="02020603050405020304" pitchFamily="18" charset="0"/>
                <a:cs typeface="Times New Roman" panose="02020603050405020304" pitchFamily="18" charset="0"/>
              </a:rPr>
              <a:t>Для обеспечения безопасности пищевой продукции в процессе ее производства (изготовления) должны разрабатываться, внедряться и поддерживаться следующие </a:t>
            </a:r>
            <a:r>
              <a:rPr lang="ru-RU" sz="1400" dirty="0" smtClean="0">
                <a:latin typeface="Times New Roman" panose="02020603050405020304" pitchFamily="18" charset="0"/>
                <a:cs typeface="Times New Roman" panose="02020603050405020304" pitchFamily="18" charset="0"/>
              </a:rPr>
              <a:t>процедуры: установление </a:t>
            </a:r>
            <a:r>
              <a:rPr lang="ru-RU" sz="1400" dirty="0">
                <a:latin typeface="Times New Roman" panose="02020603050405020304" pitchFamily="18" charset="0"/>
                <a:cs typeface="Times New Roman" panose="02020603050405020304" pitchFamily="18" charset="0"/>
              </a:rPr>
              <a:t>периодичности и проведение уборки, мойки, дезинфекции, дезинсекции и дератизации производственных помещений, технологического оборудования и инвентаря, используемых в процессе производства (изготовления) пищевой продукции</a:t>
            </a:r>
            <a:r>
              <a:rPr lang="ru-RU" sz="1400" dirty="0" smtClean="0">
                <a:latin typeface="Times New Roman" panose="02020603050405020304" pitchFamily="18" charset="0"/>
                <a:cs typeface="Times New Roman" panose="02020603050405020304" pitchFamily="18" charset="0"/>
              </a:rPr>
              <a:t>;</a:t>
            </a:r>
          </a:p>
          <a:p>
            <a:pPr algn="just"/>
            <a:endParaRPr lang="ru-RU" sz="1400" dirty="0" smtClean="0">
              <a:latin typeface="Times New Roman" panose="02020603050405020304" pitchFamily="18" charset="0"/>
              <a:cs typeface="Times New Roman" panose="02020603050405020304" pitchFamily="18" charset="0"/>
            </a:endParaRPr>
          </a:p>
          <a:p>
            <a:pPr algn="just"/>
            <a:r>
              <a:rPr lang="ru-RU" sz="1400" b="1" dirty="0" smtClean="0">
                <a:latin typeface="Times New Roman" panose="02020603050405020304" pitchFamily="18" charset="0"/>
                <a:cs typeface="Times New Roman" panose="02020603050405020304" pitchFamily="18" charset="0"/>
              </a:rPr>
              <a:t>СП 2.3.6.1079-01 «Санитарно-эпидемиологические </a:t>
            </a:r>
            <a:r>
              <a:rPr lang="ru-RU" sz="1400" b="1" dirty="0">
                <a:latin typeface="Times New Roman" panose="02020603050405020304" pitchFamily="18" charset="0"/>
                <a:cs typeface="Times New Roman" panose="02020603050405020304" pitchFamily="18" charset="0"/>
              </a:rPr>
              <a:t>требования к организациям общественного питания, изготовлению и </a:t>
            </a:r>
            <a:r>
              <a:rPr lang="ru-RU" sz="1400" b="1" dirty="0" err="1">
                <a:latin typeface="Times New Roman" panose="02020603050405020304" pitchFamily="18" charset="0"/>
                <a:cs typeface="Times New Roman" panose="02020603050405020304" pitchFamily="18" charset="0"/>
              </a:rPr>
              <a:t>оборотоспособности</a:t>
            </a:r>
            <a:r>
              <a:rPr lang="ru-RU" sz="1400" b="1" dirty="0">
                <a:latin typeface="Times New Roman" panose="02020603050405020304" pitchFamily="18" charset="0"/>
                <a:cs typeface="Times New Roman" panose="02020603050405020304" pitchFamily="18" charset="0"/>
              </a:rPr>
              <a:t> в них пищевых продуктов и продовольственного </a:t>
            </a:r>
            <a:r>
              <a:rPr lang="ru-RU" sz="1400" b="1" dirty="0" smtClean="0">
                <a:latin typeface="Times New Roman" panose="02020603050405020304" pitchFamily="18" charset="0"/>
                <a:cs typeface="Times New Roman" panose="02020603050405020304" pitchFamily="18" charset="0"/>
              </a:rPr>
              <a:t>сырья»</a:t>
            </a:r>
            <a:endParaRPr lang="ru-RU" sz="1400" b="1"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5.11. Все помещения организаций необходимо содержать в чистоте. </a:t>
            </a:r>
            <a:r>
              <a:rPr lang="ru-RU" sz="1400" u="sng" dirty="0">
                <a:latin typeface="Times New Roman" panose="02020603050405020304" pitchFamily="18" charset="0"/>
                <a:cs typeface="Times New Roman" panose="02020603050405020304" pitchFamily="18" charset="0"/>
              </a:rPr>
              <a:t>Текущая уборка проводится постоянно, своевременно и по мере необходимости. </a:t>
            </a:r>
            <a:endParaRPr lang="ru-RU" sz="1400" u="sng" dirty="0" smtClean="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5.12</a:t>
            </a:r>
            <a:r>
              <a:rPr lang="ru-RU" sz="1400" dirty="0">
                <a:latin typeface="Times New Roman" panose="02020603050405020304" pitchFamily="18" charset="0"/>
                <a:cs typeface="Times New Roman" panose="02020603050405020304" pitchFamily="18" charset="0"/>
              </a:rPr>
              <a:t>. Не реже одного раза в месяц проводится генеральная уборка и дезинфекция.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6275" y="0"/>
            <a:ext cx="847725"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a:picLocks noChangeAspect="1"/>
          </p:cNvPicPr>
          <p:nvPr/>
        </p:nvPicPr>
        <p:blipFill>
          <a:blip r:embed="rId3"/>
          <a:stretch>
            <a:fillRect/>
          </a:stretch>
        </p:blipFill>
        <p:spPr>
          <a:xfrm>
            <a:off x="369916" y="730143"/>
            <a:ext cx="8158942" cy="3014748"/>
          </a:xfrm>
          <a:prstGeom prst="rect">
            <a:avLst/>
          </a:prstGeom>
        </p:spPr>
      </p:pic>
    </p:spTree>
    <p:extLst>
      <p:ext uri="{BB962C8B-B14F-4D97-AF65-F5344CB8AC3E}">
        <p14:creationId xmlns:p14="http://schemas.microsoft.com/office/powerpoint/2010/main" val="28532919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65200" y="341611"/>
            <a:ext cx="6688667" cy="421654"/>
          </a:xfrm>
          <a:prstGeom prst="rect">
            <a:avLst/>
          </a:prstGeom>
        </p:spPr>
        <p:txBody>
          <a:bodyPr wrap="square">
            <a:spAutoFit/>
          </a:bodyPr>
          <a:lstStyle/>
          <a:p>
            <a:pPr algn="ctr">
              <a:lnSpc>
                <a:spcPct val="107000"/>
              </a:lnSpc>
              <a:spcAft>
                <a:spcPts val="0"/>
              </a:spcAft>
            </a:pP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Выявляемые </a:t>
            </a:r>
            <a:r>
              <a:rPr lang="ru-RU" sz="2000" b="1" dirty="0">
                <a:latin typeface="Times New Roman" panose="02020603050405020304" pitchFamily="18" charset="0"/>
                <a:ea typeface="Calibri" panose="020F0502020204030204" pitchFamily="34" charset="0"/>
                <a:cs typeface="Times New Roman" panose="02020603050405020304" pitchFamily="18" charset="0"/>
              </a:rPr>
              <a:t>нарушения </a:t>
            </a:r>
            <a:endParaRPr lang="ru-RU" sz="2000" b="1" dirty="0" smtClean="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74640" y="741016"/>
            <a:ext cx="8346602" cy="400110"/>
          </a:xfrm>
          <a:prstGeom prst="rect">
            <a:avLst/>
          </a:prstGeom>
        </p:spPr>
        <p:txBody>
          <a:bodyPr wrap="square">
            <a:spAutoFit/>
          </a:bodyPr>
          <a:lstStyle/>
          <a:p>
            <a:pPr algn="ctr"/>
            <a:r>
              <a:rPr lang="ru-RU" sz="2000" b="1" dirty="0" smtClean="0">
                <a:solidFill>
                  <a:srgbClr val="FF0000"/>
                </a:solidFill>
                <a:latin typeface="Times New Roman" panose="02020603050405020304" pitchFamily="18" charset="0"/>
                <a:cs typeface="Times New Roman" panose="02020603050405020304" pitchFamily="18" charset="0"/>
              </a:rPr>
              <a:t>Отсутствуют товаросопроводительные документы</a:t>
            </a:r>
          </a:p>
        </p:txBody>
      </p:sp>
      <p:pic>
        <p:nvPicPr>
          <p:cNvPr id="13" name="Рисунок 12"/>
          <p:cNvPicPr>
            <a:picLocks noChangeAspect="1"/>
          </p:cNvPicPr>
          <p:nvPr/>
        </p:nvPicPr>
        <p:blipFill>
          <a:blip r:embed="rId2"/>
          <a:stretch>
            <a:fillRect/>
          </a:stretch>
        </p:blipFill>
        <p:spPr>
          <a:xfrm>
            <a:off x="473826" y="1448902"/>
            <a:ext cx="8147416" cy="1780262"/>
          </a:xfrm>
          <a:prstGeom prst="rect">
            <a:avLst/>
          </a:prstGeom>
        </p:spPr>
      </p:pic>
      <p:sp>
        <p:nvSpPr>
          <p:cNvPr id="11" name="Прямоугольник 10"/>
          <p:cNvSpPr/>
          <p:nvPr/>
        </p:nvSpPr>
        <p:spPr>
          <a:xfrm>
            <a:off x="274640" y="3453945"/>
            <a:ext cx="8346602" cy="3323987"/>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Ст. 10 ч. 3 п. 10 технического регламента Таможенного союза "О безопасности пищевой продукции" (ТР ТС 021/2011): </a:t>
            </a:r>
            <a:r>
              <a:rPr lang="ru-RU" sz="1400" dirty="0" smtClean="0">
                <a:latin typeface="Times New Roman" panose="02020603050405020304" pitchFamily="18" charset="0"/>
                <a:cs typeface="Times New Roman" panose="02020603050405020304" pitchFamily="18" charset="0"/>
              </a:rPr>
              <a:t>Для обеспечения безопасности пищевой продукции в процессе ее производства (изготовления) должны разрабатываться, внедряться и поддерживаться следующие процедуры</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прослеживаемость</a:t>
            </a:r>
            <a:r>
              <a:rPr lang="ru-RU" sz="1400" dirty="0">
                <a:latin typeface="Times New Roman" panose="02020603050405020304" pitchFamily="18" charset="0"/>
                <a:cs typeface="Times New Roman" panose="02020603050405020304" pitchFamily="18" charset="0"/>
              </a:rPr>
              <a:t> пищевой продукции.</a:t>
            </a:r>
          </a:p>
          <a:p>
            <a:pPr algn="just"/>
            <a:endParaRPr lang="ru-RU" sz="1400" dirty="0" smtClean="0">
              <a:latin typeface="Times New Roman" panose="02020603050405020304" pitchFamily="18" charset="0"/>
              <a:cs typeface="Times New Roman" panose="02020603050405020304" pitchFamily="18" charset="0"/>
            </a:endParaRPr>
          </a:p>
          <a:p>
            <a:pPr algn="just"/>
            <a:r>
              <a:rPr lang="ru-RU" sz="1400" b="1" dirty="0" smtClean="0">
                <a:latin typeface="Times New Roman" panose="02020603050405020304" pitchFamily="18" charset="0"/>
                <a:cs typeface="Times New Roman" panose="02020603050405020304" pitchFamily="18" charset="0"/>
              </a:rPr>
              <a:t>СП 2.3.6.1079-01 «Санитарно-эпидемиологические </a:t>
            </a:r>
            <a:r>
              <a:rPr lang="ru-RU" sz="1400" b="1" dirty="0">
                <a:latin typeface="Times New Roman" panose="02020603050405020304" pitchFamily="18" charset="0"/>
                <a:cs typeface="Times New Roman" panose="02020603050405020304" pitchFamily="18" charset="0"/>
              </a:rPr>
              <a:t>требования к организациям общественного питания, изготовлению и </a:t>
            </a:r>
            <a:r>
              <a:rPr lang="ru-RU" sz="1400" b="1" dirty="0" err="1">
                <a:latin typeface="Times New Roman" panose="02020603050405020304" pitchFamily="18" charset="0"/>
                <a:cs typeface="Times New Roman" panose="02020603050405020304" pitchFamily="18" charset="0"/>
              </a:rPr>
              <a:t>оборотоспособности</a:t>
            </a:r>
            <a:r>
              <a:rPr lang="ru-RU" sz="1400" b="1" dirty="0">
                <a:latin typeface="Times New Roman" panose="02020603050405020304" pitchFamily="18" charset="0"/>
                <a:cs typeface="Times New Roman" panose="02020603050405020304" pitchFamily="18" charset="0"/>
              </a:rPr>
              <a:t> в них пищевых продуктов и продовольственного </a:t>
            </a:r>
            <a:r>
              <a:rPr lang="ru-RU" sz="1400" b="1" dirty="0" smtClean="0">
                <a:latin typeface="Times New Roman" panose="02020603050405020304" pitchFamily="18" charset="0"/>
                <a:cs typeface="Times New Roman" panose="02020603050405020304" pitchFamily="18" charset="0"/>
              </a:rPr>
              <a:t>сырья»</a:t>
            </a:r>
            <a:endParaRPr lang="ru-RU" sz="1400" b="1" dirty="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П. 7.7</a:t>
            </a:r>
            <a:r>
              <a:rPr lang="ru-RU" sz="1400" dirty="0">
                <a:latin typeface="Times New Roman" panose="02020603050405020304" pitchFamily="18" charset="0"/>
                <a:cs typeface="Times New Roman" panose="02020603050405020304" pitchFamily="18" charset="0"/>
              </a:rPr>
              <a:t>. Поступающие в организации продовольственное сырье и пищевые продукты должны соответствовать требованиям нормативной и технической документации и сопровождаться документами, подтверждающими их качество и безопасность, и находиться в исправной, чистой </a:t>
            </a:r>
            <a:r>
              <a:rPr lang="ru-RU" sz="1400" dirty="0" smtClean="0">
                <a:latin typeface="Times New Roman" panose="02020603050405020304" pitchFamily="18" charset="0"/>
                <a:cs typeface="Times New Roman" panose="02020603050405020304" pitchFamily="18" charset="0"/>
              </a:rPr>
              <a:t>таре</a:t>
            </a:r>
          </a:p>
          <a:p>
            <a:pPr algn="just"/>
            <a:r>
              <a:rPr lang="ru-RU" sz="1400" dirty="0">
                <a:latin typeface="Times New Roman" panose="02020603050405020304" pitchFamily="18" charset="0"/>
                <a:cs typeface="Times New Roman" panose="02020603050405020304" pitchFamily="18" charset="0"/>
              </a:rPr>
              <a:t>7.8. Для предотвращения возникновения и распространения инфекционных заболеваний и массовых неинфекционных заболеваний (отравлений) в организации запрещается принимать:</a:t>
            </a:r>
          </a:p>
          <a:p>
            <a:pPr algn="just"/>
            <a:r>
              <a:rPr lang="ru-RU" sz="1400" dirty="0">
                <a:latin typeface="Times New Roman" panose="02020603050405020304" pitchFamily="18" charset="0"/>
                <a:cs typeface="Times New Roman" panose="02020603050405020304" pitchFamily="18" charset="0"/>
              </a:rPr>
              <a:t>- продовольственное сырье и пищевые продукты без документов, подтверждающих их качество и безопасность</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6275" y="0"/>
            <a:ext cx="847725"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3555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88026" y="129944"/>
            <a:ext cx="6688667" cy="399405"/>
          </a:xfrm>
          <a:prstGeom prst="rect">
            <a:avLst/>
          </a:prstGeom>
        </p:spPr>
        <p:txBody>
          <a:bodyPr wrap="square">
            <a:spAutoFit/>
          </a:bodyPr>
          <a:lstStyle/>
          <a:p>
            <a:pPr algn="ctr">
              <a:lnSpc>
                <a:spcPct val="107000"/>
              </a:lnSpc>
              <a:spcAft>
                <a:spcPts val="0"/>
              </a:spcAft>
            </a:pP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Выявляемые </a:t>
            </a:r>
            <a:r>
              <a:rPr lang="ru-RU" sz="2000" b="1" dirty="0">
                <a:latin typeface="Times New Roman" panose="02020603050405020304" pitchFamily="18" charset="0"/>
                <a:ea typeface="Calibri" panose="020F0502020204030204" pitchFamily="34" charset="0"/>
                <a:cs typeface="Times New Roman" panose="02020603050405020304" pitchFamily="18" charset="0"/>
              </a:rPr>
              <a:t>нарушения </a:t>
            </a:r>
            <a:endParaRPr lang="ru-RU" sz="2000" b="1" dirty="0" smtClean="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182294" y="686663"/>
            <a:ext cx="9135377" cy="400110"/>
          </a:xfrm>
          <a:prstGeom prst="rect">
            <a:avLst/>
          </a:prstGeom>
        </p:spPr>
        <p:txBody>
          <a:bodyPr wrap="square">
            <a:spAutoFit/>
          </a:bodyPr>
          <a:lstStyle/>
          <a:p>
            <a:pPr algn="ctr"/>
            <a:r>
              <a:rPr lang="ru-RU" sz="2000" b="1" dirty="0" smtClean="0">
                <a:solidFill>
                  <a:srgbClr val="FF0000"/>
                </a:solidFill>
                <a:latin typeface="Times New Roman" panose="02020603050405020304" pitchFamily="18" charset="0"/>
                <a:cs typeface="Times New Roman" panose="02020603050405020304" pitchFamily="18" charset="0"/>
              </a:rPr>
              <a:t>Своевременно не проводится ремонт помещений</a:t>
            </a:r>
            <a:endParaRPr lang="ru-RU" sz="2000" b="1" dirty="0">
              <a:solidFill>
                <a:srgbClr val="FF0000"/>
              </a:solidFill>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004" y="1530414"/>
            <a:ext cx="8493080" cy="2092319"/>
          </a:xfrm>
          <a:prstGeom prst="rect">
            <a:avLst/>
          </a:prstGeom>
        </p:spPr>
      </p:pic>
      <p:sp>
        <p:nvSpPr>
          <p:cNvPr id="12" name="Прямоугольник 11"/>
          <p:cNvSpPr/>
          <p:nvPr/>
        </p:nvSpPr>
        <p:spPr>
          <a:xfrm>
            <a:off x="460004" y="3744890"/>
            <a:ext cx="8493080" cy="2677656"/>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Ст. 10 ч. 3 п. 8 технического регламента Таможенного союза "О безопасности пищевой продукции" (ТР ТС 021/2011): </a:t>
            </a:r>
            <a:r>
              <a:rPr lang="ru-RU" sz="1400" dirty="0" smtClean="0">
                <a:latin typeface="Times New Roman" panose="02020603050405020304" pitchFamily="18" charset="0"/>
                <a:cs typeface="Times New Roman" panose="02020603050405020304" pitchFamily="18" charset="0"/>
              </a:rPr>
              <a:t>Для обеспечения безопасности пищевой продукции в процессе ее производства (изготовления) должны разрабатываться, внедряться и поддерживаться следующие процедуры</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содержание </a:t>
            </a:r>
            <a:r>
              <a:rPr lang="ru-RU" sz="1400" dirty="0">
                <a:latin typeface="Times New Roman" panose="02020603050405020304" pitchFamily="18" charset="0"/>
                <a:cs typeface="Times New Roman" panose="02020603050405020304" pitchFamily="18" charset="0"/>
              </a:rPr>
              <a:t>производственных помещений, технологического оборудования и инвентаря, используемых в процессе производства (изготовления) пищевой продукции, в состоянии, исключающем загрязнение пищевой продукции;</a:t>
            </a:r>
          </a:p>
          <a:p>
            <a:pPr algn="just"/>
            <a:endParaRPr lang="ru-RU" sz="1400" dirty="0" smtClean="0">
              <a:latin typeface="Times New Roman" panose="02020603050405020304" pitchFamily="18" charset="0"/>
              <a:cs typeface="Times New Roman" panose="02020603050405020304" pitchFamily="18" charset="0"/>
            </a:endParaRPr>
          </a:p>
          <a:p>
            <a:pPr algn="just"/>
            <a:r>
              <a:rPr lang="ru-RU" sz="1400" b="1" dirty="0" smtClean="0">
                <a:latin typeface="Times New Roman" panose="02020603050405020304" pitchFamily="18" charset="0"/>
                <a:cs typeface="Times New Roman" panose="02020603050405020304" pitchFamily="18" charset="0"/>
              </a:rPr>
              <a:t>СП 2.3.6.1079-01 «Санитарно-эпидемиологические </a:t>
            </a:r>
            <a:r>
              <a:rPr lang="ru-RU" sz="1400" b="1" dirty="0">
                <a:latin typeface="Times New Roman" panose="02020603050405020304" pitchFamily="18" charset="0"/>
                <a:cs typeface="Times New Roman" panose="02020603050405020304" pitchFamily="18" charset="0"/>
              </a:rPr>
              <a:t>требования к организациям общественного питания, изготовлению и </a:t>
            </a:r>
            <a:r>
              <a:rPr lang="ru-RU" sz="1400" b="1" dirty="0" err="1">
                <a:latin typeface="Times New Roman" panose="02020603050405020304" pitchFamily="18" charset="0"/>
                <a:cs typeface="Times New Roman" panose="02020603050405020304" pitchFamily="18" charset="0"/>
              </a:rPr>
              <a:t>оборотоспособности</a:t>
            </a:r>
            <a:r>
              <a:rPr lang="ru-RU" sz="1400" b="1" dirty="0">
                <a:latin typeface="Times New Roman" panose="02020603050405020304" pitchFamily="18" charset="0"/>
                <a:cs typeface="Times New Roman" panose="02020603050405020304" pitchFamily="18" charset="0"/>
              </a:rPr>
              <a:t> в них пищевых продуктов и продовольственного </a:t>
            </a:r>
            <a:r>
              <a:rPr lang="ru-RU" sz="1400" b="1" dirty="0" smtClean="0">
                <a:latin typeface="Times New Roman" panose="02020603050405020304" pitchFamily="18" charset="0"/>
                <a:cs typeface="Times New Roman" panose="02020603050405020304" pitchFamily="18" charset="0"/>
              </a:rPr>
              <a:t>сырья»</a:t>
            </a:r>
            <a:r>
              <a:rPr lang="ru-RU" sz="1400" b="1"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П. 5.16</a:t>
            </a:r>
            <a:r>
              <a:rPr lang="ru-RU" sz="1400" dirty="0">
                <a:latin typeface="Times New Roman" panose="02020603050405020304" pitchFamily="18" charset="0"/>
                <a:cs typeface="Times New Roman" panose="02020603050405020304" pitchFamily="18" charset="0"/>
              </a:rPr>
              <a:t>. В организациях общественного питания должен проводиться косметический ремонт (побелка и покраска помещений, профилактический ремонт санитарно-технического и технологического оборудования) по мере необходимости и его покраска.</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6275" y="0"/>
            <a:ext cx="847725"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01358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29226" y="184074"/>
            <a:ext cx="7547974" cy="421654"/>
          </a:xfrm>
          <a:prstGeom prst="rect">
            <a:avLst/>
          </a:prstGeom>
        </p:spPr>
        <p:txBody>
          <a:bodyPr wrap="square">
            <a:spAutoFit/>
          </a:bodyPr>
          <a:lstStyle/>
          <a:p>
            <a:pPr algn="ctr">
              <a:lnSpc>
                <a:spcPct val="107000"/>
              </a:lnSpc>
              <a:spcAft>
                <a:spcPts val="0"/>
              </a:spcAft>
            </a:pP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Выявляемые </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нарушения</a:t>
            </a:r>
          </a:p>
        </p:txBody>
      </p:sp>
      <p:sp>
        <p:nvSpPr>
          <p:cNvPr id="9" name="Прямоугольник 8"/>
          <p:cNvSpPr/>
          <p:nvPr/>
        </p:nvSpPr>
        <p:spPr>
          <a:xfrm>
            <a:off x="323208" y="648821"/>
            <a:ext cx="8549680" cy="400110"/>
          </a:xfrm>
          <a:prstGeom prst="rect">
            <a:avLst/>
          </a:prstGeom>
        </p:spPr>
        <p:txBody>
          <a:bodyPr wrap="square">
            <a:spAutoFit/>
          </a:bodyPr>
          <a:lstStyle/>
          <a:p>
            <a:pPr algn="ctr"/>
            <a:r>
              <a:rPr lang="ru-RU" sz="2000" b="1" dirty="0" smtClean="0">
                <a:solidFill>
                  <a:srgbClr val="FF0000"/>
                </a:solidFill>
                <a:latin typeface="Times New Roman" panose="02020603050405020304" pitchFamily="18" charset="0"/>
                <a:cs typeface="Times New Roman" panose="02020603050405020304" pitchFamily="18" charset="0"/>
              </a:rPr>
              <a:t>Нарушение правил товарного соседства</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563687" y="1048931"/>
            <a:ext cx="4156450" cy="5693866"/>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Ст. 10 ч. 3 п. 4 технического регламента Таможенного союза "О безопасности пищевой продукции" (ТР ТС 021/2011): </a:t>
            </a:r>
            <a:r>
              <a:rPr lang="ru-RU" sz="1400" dirty="0" smtClean="0">
                <a:latin typeface="Times New Roman" panose="02020603050405020304" pitchFamily="18" charset="0"/>
                <a:cs typeface="Times New Roman" panose="02020603050405020304" pitchFamily="18" charset="0"/>
              </a:rPr>
              <a:t>Для обеспечения безопасности пищевой продукции в процессе ее производства (изготовления) должны разрабатываться, внедряться и поддерживаться следующие процедуры</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проведение </a:t>
            </a:r>
            <a:r>
              <a:rPr lang="ru-RU" sz="1400" dirty="0">
                <a:latin typeface="Times New Roman" panose="02020603050405020304" pitchFamily="18" charset="0"/>
                <a:cs typeface="Times New Roman" panose="02020603050405020304" pitchFamily="18" charset="0"/>
              </a:rPr>
              <a:t>контроля за продовольственным (пищевым) </a:t>
            </a:r>
            <a:r>
              <a:rPr lang="ru-RU" sz="1400" dirty="0" smtClean="0">
                <a:latin typeface="Times New Roman" panose="02020603050405020304" pitchFamily="18" charset="0"/>
                <a:cs typeface="Times New Roman" panose="02020603050405020304" pitchFamily="18" charset="0"/>
              </a:rPr>
              <a:t>сырьем</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и </a:t>
            </a:r>
            <a:r>
              <a:rPr lang="ru-RU" sz="1400" dirty="0">
                <a:latin typeface="Times New Roman" panose="02020603050405020304" pitchFamily="18" charset="0"/>
                <a:cs typeface="Times New Roman" panose="02020603050405020304" pitchFamily="18" charset="0"/>
              </a:rPr>
              <a:t>пищевой </a:t>
            </a:r>
            <a:r>
              <a:rPr lang="ru-RU" sz="1400" dirty="0" smtClean="0">
                <a:latin typeface="Times New Roman" panose="02020603050405020304" pitchFamily="18" charset="0"/>
                <a:cs typeface="Times New Roman" panose="02020603050405020304" pitchFamily="18" charset="0"/>
              </a:rPr>
              <a:t>продукцией;</a:t>
            </a:r>
            <a:endParaRPr lang="ru-RU" sz="1400" dirty="0">
              <a:latin typeface="Times New Roman" panose="02020603050405020304" pitchFamily="18" charset="0"/>
              <a:cs typeface="Times New Roman" panose="02020603050405020304" pitchFamily="18" charset="0"/>
            </a:endParaRPr>
          </a:p>
          <a:p>
            <a:pPr algn="just"/>
            <a:endParaRPr lang="ru-RU" sz="1400" b="1" dirty="0" smtClean="0">
              <a:latin typeface="Times New Roman" panose="02020603050405020304" pitchFamily="18" charset="0"/>
              <a:cs typeface="Times New Roman" panose="02020603050405020304" pitchFamily="18" charset="0"/>
            </a:endParaRPr>
          </a:p>
          <a:p>
            <a:pPr algn="just"/>
            <a:r>
              <a:rPr lang="ru-RU" sz="1400" b="1" dirty="0" smtClean="0">
                <a:latin typeface="Times New Roman" panose="02020603050405020304" pitchFamily="18" charset="0"/>
                <a:cs typeface="Times New Roman" panose="02020603050405020304" pitchFamily="18" charset="0"/>
              </a:rPr>
              <a:t>СП 2.3.6.1079-01 «Санитарно-эпидемиологические </a:t>
            </a:r>
            <a:r>
              <a:rPr lang="ru-RU" sz="1400" b="1" dirty="0">
                <a:latin typeface="Times New Roman" panose="02020603050405020304" pitchFamily="18" charset="0"/>
                <a:cs typeface="Times New Roman" panose="02020603050405020304" pitchFamily="18" charset="0"/>
              </a:rPr>
              <a:t>требования к организациям общественного питания, изготовлению и </a:t>
            </a:r>
            <a:r>
              <a:rPr lang="ru-RU" sz="1400" b="1" dirty="0" err="1">
                <a:latin typeface="Times New Roman" panose="02020603050405020304" pitchFamily="18" charset="0"/>
                <a:cs typeface="Times New Roman" panose="02020603050405020304" pitchFamily="18" charset="0"/>
              </a:rPr>
              <a:t>оборотоспособности</a:t>
            </a:r>
            <a:r>
              <a:rPr lang="ru-RU" sz="1400" b="1" dirty="0">
                <a:latin typeface="Times New Roman" panose="02020603050405020304" pitchFamily="18" charset="0"/>
                <a:cs typeface="Times New Roman" panose="02020603050405020304" pitchFamily="18" charset="0"/>
              </a:rPr>
              <a:t> в них пищевых продуктов и продовольственного </a:t>
            </a:r>
            <a:r>
              <a:rPr lang="ru-RU" sz="1400" b="1" dirty="0" smtClean="0">
                <a:latin typeface="Times New Roman" panose="02020603050405020304" pitchFamily="18" charset="0"/>
                <a:cs typeface="Times New Roman" panose="02020603050405020304" pitchFamily="18" charset="0"/>
              </a:rPr>
              <a:t>сырья»</a:t>
            </a:r>
            <a:r>
              <a:rPr lang="ru-RU" sz="1400" b="1"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П. 7.11</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Сырье </a:t>
            </a:r>
            <a:r>
              <a:rPr lang="ru-RU" sz="1400" dirty="0">
                <a:latin typeface="Times New Roman" panose="02020603050405020304" pitchFamily="18" charset="0"/>
                <a:cs typeface="Times New Roman" panose="02020603050405020304" pitchFamily="18" charset="0"/>
              </a:rPr>
              <a:t>и готовые продукты следует хранить в отдельных холодильных камерах. В небольших организациях, имеющих одну холодильную камеру, а также в камере суточного запаса продуктов допускается их совместное кратковременное хранение с соблюдением условий товарного соседства (на отдельных полках, стеллажах</a:t>
            </a:r>
            <a:r>
              <a:rPr lang="ru-RU" sz="1400" dirty="0" smtClean="0">
                <a:latin typeface="Times New Roman" panose="02020603050405020304" pitchFamily="18" charset="0"/>
                <a:cs typeface="Times New Roman" panose="02020603050405020304" pitchFamily="18" charset="0"/>
              </a:rPr>
              <a:t>). При </a:t>
            </a:r>
            <a:r>
              <a:rPr lang="ru-RU" sz="1400" dirty="0">
                <a:latin typeface="Times New Roman" panose="02020603050405020304" pitchFamily="18" charset="0"/>
                <a:cs typeface="Times New Roman" panose="02020603050405020304" pitchFamily="18" charset="0"/>
              </a:rPr>
              <a:t>хранении пищевых продуктов необходимо строго соблюдать правила товарного соседства, нормы складирования, сроки годности и условия хранения.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6275" y="0"/>
            <a:ext cx="847725"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stretch>
            <a:fillRect/>
          </a:stretch>
        </p:blipFill>
        <p:spPr>
          <a:xfrm>
            <a:off x="174567" y="1114273"/>
            <a:ext cx="4389120" cy="5546691"/>
          </a:xfrm>
          <a:prstGeom prst="rect">
            <a:avLst/>
          </a:prstGeom>
        </p:spPr>
      </p:pic>
    </p:spTree>
    <p:extLst>
      <p:ext uri="{BB962C8B-B14F-4D97-AF65-F5344CB8AC3E}">
        <p14:creationId xmlns:p14="http://schemas.microsoft.com/office/powerpoint/2010/main" val="127440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29226" y="184074"/>
            <a:ext cx="7547974" cy="421654"/>
          </a:xfrm>
          <a:prstGeom prst="rect">
            <a:avLst/>
          </a:prstGeom>
        </p:spPr>
        <p:txBody>
          <a:bodyPr wrap="square">
            <a:spAutoFit/>
          </a:bodyPr>
          <a:lstStyle/>
          <a:p>
            <a:pPr algn="ctr">
              <a:lnSpc>
                <a:spcPct val="107000"/>
              </a:lnSpc>
              <a:spcAft>
                <a:spcPts val="0"/>
              </a:spcAft>
            </a:pP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Выявляемые </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нарушения</a:t>
            </a:r>
          </a:p>
        </p:txBody>
      </p:sp>
      <p:sp>
        <p:nvSpPr>
          <p:cNvPr id="9" name="Прямоугольник 8"/>
          <p:cNvSpPr/>
          <p:nvPr/>
        </p:nvSpPr>
        <p:spPr>
          <a:xfrm>
            <a:off x="323208" y="648821"/>
            <a:ext cx="8549680" cy="400110"/>
          </a:xfrm>
          <a:prstGeom prst="rect">
            <a:avLst/>
          </a:prstGeom>
        </p:spPr>
        <p:txBody>
          <a:bodyPr wrap="square">
            <a:spAutoFit/>
          </a:bodyPr>
          <a:lstStyle/>
          <a:p>
            <a:pPr algn="ctr"/>
            <a:r>
              <a:rPr lang="ru-RU" sz="2000" b="1" dirty="0" smtClean="0">
                <a:solidFill>
                  <a:srgbClr val="FF0000"/>
                </a:solidFill>
                <a:latin typeface="Times New Roman" panose="02020603050405020304" pitchFamily="18" charset="0"/>
                <a:cs typeface="Times New Roman" panose="02020603050405020304" pitchFamily="18" charset="0"/>
              </a:rPr>
              <a:t>Нарушения правил витаминизации блюд</a:t>
            </a:r>
            <a:endParaRPr lang="ru-RU" sz="2000" b="1" dirty="0">
              <a:solidFill>
                <a:srgbClr val="FF0000"/>
              </a:solidFill>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6275" y="0"/>
            <a:ext cx="847725"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stretch>
            <a:fillRect/>
          </a:stretch>
        </p:blipFill>
        <p:spPr>
          <a:xfrm>
            <a:off x="25293" y="1779291"/>
            <a:ext cx="4275595" cy="3515916"/>
          </a:xfrm>
          <a:prstGeom prst="rect">
            <a:avLst/>
          </a:prstGeom>
        </p:spPr>
      </p:pic>
      <p:sp>
        <p:nvSpPr>
          <p:cNvPr id="3" name="Прямоугольник 2"/>
          <p:cNvSpPr/>
          <p:nvPr/>
        </p:nvSpPr>
        <p:spPr>
          <a:xfrm>
            <a:off x="4384015" y="1779291"/>
            <a:ext cx="4572000" cy="3416320"/>
          </a:xfrm>
          <a:prstGeom prst="rect">
            <a:avLst/>
          </a:prstGeom>
        </p:spPr>
        <p:txBody>
          <a:bodyPr>
            <a:spAutoFit/>
          </a:bodyPr>
          <a:lstStyle/>
          <a:p>
            <a:pPr algn="just"/>
            <a:r>
              <a:rPr lang="ru-RU" dirty="0">
                <a:latin typeface="Times New Roman" panose="02020603050405020304" pitchFamily="18" charset="0"/>
                <a:cs typeface="Times New Roman" panose="02020603050405020304" pitchFamily="18" charset="0"/>
              </a:rPr>
              <a:t>п. 9.24 СанПиН 2.4.4.3155-13 «Санитарно-эпидемиологические требования к устройству, содержанию и организации работы стационарных организаций отдыха и оздоровления детей»</a:t>
            </a:r>
          </a:p>
          <a:p>
            <a:pPr algn="just"/>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п. 10.3 СанПиН 2.4.4.2599-10 «Гигиенические требования к устройству, содержанию и организации режима в оздоровительных учреждениях с дневным пребыванием детей в период каникул»</a:t>
            </a:r>
          </a:p>
        </p:txBody>
      </p:sp>
    </p:spTree>
    <p:extLst>
      <p:ext uri="{BB962C8B-B14F-4D97-AF65-F5344CB8AC3E}">
        <p14:creationId xmlns:p14="http://schemas.microsoft.com/office/powerpoint/2010/main" val="2095475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29226" y="184074"/>
            <a:ext cx="7547974" cy="421654"/>
          </a:xfrm>
          <a:prstGeom prst="rect">
            <a:avLst/>
          </a:prstGeom>
        </p:spPr>
        <p:txBody>
          <a:bodyPr wrap="square">
            <a:spAutoFit/>
          </a:bodyPr>
          <a:lstStyle/>
          <a:p>
            <a:pPr algn="ctr">
              <a:lnSpc>
                <a:spcPct val="107000"/>
              </a:lnSpc>
              <a:spcAft>
                <a:spcPts val="0"/>
              </a:spcAft>
            </a:pP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Выявляемые </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нарушения</a:t>
            </a:r>
          </a:p>
        </p:txBody>
      </p:sp>
      <p:sp>
        <p:nvSpPr>
          <p:cNvPr id="8" name="Прямоугольник 7"/>
          <p:cNvSpPr/>
          <p:nvPr/>
        </p:nvSpPr>
        <p:spPr>
          <a:xfrm>
            <a:off x="323205" y="623752"/>
            <a:ext cx="8549681" cy="400110"/>
          </a:xfrm>
          <a:prstGeom prst="rect">
            <a:avLst/>
          </a:prstGeom>
        </p:spPr>
        <p:txBody>
          <a:bodyPr wrap="square">
            <a:spAutoFit/>
          </a:bodyPr>
          <a:lstStyle/>
          <a:p>
            <a:pPr algn="ctr"/>
            <a:r>
              <a:rPr lang="ru-RU" sz="2000" b="1" dirty="0" smtClean="0">
                <a:solidFill>
                  <a:srgbClr val="FF0000"/>
                </a:solidFill>
                <a:latin typeface="Times New Roman" panose="02020603050405020304" pitchFamily="18" charset="0"/>
                <a:cs typeface="Times New Roman" panose="02020603050405020304" pitchFamily="18" charset="0"/>
              </a:rPr>
              <a:t>Выявление фальсифицированной и небезопасной продукции!!!</a:t>
            </a:r>
            <a:endParaRPr lang="ru-RU" sz="2000" b="1" dirty="0">
              <a:solidFill>
                <a:srgbClr val="FF000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205" y="1199451"/>
            <a:ext cx="4103680" cy="3023947"/>
          </a:xfrm>
          <a:prstGeom prst="rect">
            <a:avLst/>
          </a:prstGeom>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6275" y="0"/>
            <a:ext cx="847725"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13329" y="4272677"/>
            <a:ext cx="8969432" cy="2585323"/>
          </a:xfrm>
          <a:prstGeom prst="rect">
            <a:avLst/>
          </a:prstGeom>
        </p:spPr>
        <p:txBody>
          <a:bodyPr wrap="square">
            <a:spAutoFit/>
          </a:bodyPr>
          <a:lstStyle/>
          <a:p>
            <a:pPr indent="450215" algn="just">
              <a:spcAft>
                <a:spcPts val="0"/>
              </a:spcAft>
            </a:pPr>
            <a:r>
              <a:rPr lang="ru-RU" b="1" dirty="0" smtClean="0">
                <a:latin typeface="Times New Roman" panose="02020603050405020304" pitchFamily="18" charset="0"/>
                <a:ea typeface="Times New Roman" panose="02020603050405020304" pitchFamily="18" charset="0"/>
              </a:rPr>
              <a:t>В ходе летней </a:t>
            </a:r>
            <a:r>
              <a:rPr lang="ru-RU" b="1" dirty="0">
                <a:latin typeface="Times New Roman" panose="02020603050405020304" pitchFamily="18" charset="0"/>
                <a:ea typeface="Times New Roman" panose="02020603050405020304" pitchFamily="18" charset="0"/>
              </a:rPr>
              <a:t>оздоровительной кампании 2018 </a:t>
            </a:r>
            <a:r>
              <a:rPr lang="ru-RU" b="1" dirty="0" smtClean="0">
                <a:latin typeface="Times New Roman" panose="02020603050405020304" pitchFamily="18" charset="0"/>
                <a:ea typeface="Times New Roman" panose="02020603050405020304" pitchFamily="18" charset="0"/>
              </a:rPr>
              <a:t>выявлена </a:t>
            </a:r>
            <a:r>
              <a:rPr lang="ru-RU" b="1" dirty="0">
                <a:latin typeface="Times New Roman" panose="02020603050405020304" pitchFamily="18" charset="0"/>
                <a:ea typeface="Times New Roman" panose="02020603050405020304" pitchFamily="18" charset="0"/>
              </a:rPr>
              <a:t>завозная фальсифицированная </a:t>
            </a:r>
            <a:r>
              <a:rPr lang="ru-RU" b="1" dirty="0" smtClean="0">
                <a:latin typeface="Times New Roman" panose="02020603050405020304" pitchFamily="18" charset="0"/>
                <a:ea typeface="Times New Roman" panose="02020603050405020304" pitchFamily="18" charset="0"/>
              </a:rPr>
              <a:t>продукция (сыры </a:t>
            </a:r>
            <a:r>
              <a:rPr lang="ru-RU" b="1" dirty="0">
                <a:latin typeface="Times New Roman" panose="02020603050405020304" pitchFamily="18" charset="0"/>
                <a:ea typeface="Times New Roman" panose="02020603050405020304" pitchFamily="18" charset="0"/>
              </a:rPr>
              <a:t>из Алтайского края и из Брянской </a:t>
            </a:r>
            <a:r>
              <a:rPr lang="ru-RU" b="1" dirty="0" smtClean="0">
                <a:latin typeface="Times New Roman" panose="02020603050405020304" pitchFamily="18" charset="0"/>
                <a:ea typeface="Times New Roman" panose="02020603050405020304" pitchFamily="18" charset="0"/>
              </a:rPr>
              <a:t>области), а также свекла производства КНР с превышением содержания </a:t>
            </a:r>
            <a:r>
              <a:rPr lang="ru-RU" b="1" dirty="0">
                <a:latin typeface="Times New Roman" panose="02020603050405020304" pitchFamily="18" charset="0"/>
                <a:ea typeface="Times New Roman" panose="02020603050405020304" pitchFamily="18" charset="0"/>
              </a:rPr>
              <a:t>нитратов; выявлена питьевая бутилированная вода </a:t>
            </a:r>
            <a:r>
              <a:rPr lang="ru-RU" b="1" dirty="0" smtClean="0">
                <a:latin typeface="Times New Roman" panose="02020603050405020304" pitchFamily="18" charset="0"/>
                <a:ea typeface="Times New Roman" panose="02020603050405020304" pitchFamily="18" charset="0"/>
              </a:rPr>
              <a:t>из ЕАО с 20-ти кратным превышением </a:t>
            </a:r>
            <a:r>
              <a:rPr lang="ru-RU" b="1" dirty="0">
                <a:latin typeface="Times New Roman" panose="02020603050405020304" pitchFamily="18" charset="0"/>
                <a:ea typeface="Times New Roman" panose="02020603050405020304" pitchFamily="18" charset="0"/>
              </a:rPr>
              <a:t>содержания </a:t>
            </a:r>
            <a:r>
              <a:rPr lang="ru-RU" b="1" dirty="0" smtClean="0">
                <a:latin typeface="Times New Roman" panose="02020603050405020304" pitchFamily="18" charset="0"/>
                <a:ea typeface="Times New Roman" panose="02020603050405020304" pitchFamily="18" charset="0"/>
              </a:rPr>
              <a:t>нормируемых микроорганизмов.</a:t>
            </a:r>
          </a:p>
          <a:p>
            <a:pPr indent="450215" algn="just">
              <a:spcAft>
                <a:spcPts val="0"/>
              </a:spcAft>
            </a:pPr>
            <a:r>
              <a:rPr lang="ru-RU" dirty="0" smtClean="0">
                <a:latin typeface="Times New Roman" panose="02020603050405020304" pitchFamily="18" charset="0"/>
                <a:ea typeface="Times New Roman" panose="02020603050405020304" pitchFamily="18" charset="0"/>
              </a:rPr>
              <a:t>Продукция </a:t>
            </a:r>
            <a:r>
              <a:rPr lang="ru-RU" dirty="0">
                <a:latin typeface="Times New Roman" panose="02020603050405020304" pitchFamily="18" charset="0"/>
                <a:ea typeface="Times New Roman" panose="02020603050405020304" pitchFamily="18" charset="0"/>
              </a:rPr>
              <a:t>утилизирована, материалы направлены в Управления Роспотребнадзора по </a:t>
            </a:r>
            <a:r>
              <a:rPr lang="ru-RU" dirty="0" smtClean="0">
                <a:latin typeface="Times New Roman" panose="02020603050405020304" pitchFamily="18" charset="0"/>
                <a:ea typeface="Times New Roman" panose="02020603050405020304" pitchFamily="18" charset="0"/>
              </a:rPr>
              <a:t>указанным субъектам РФ, </a:t>
            </a:r>
            <a:r>
              <a:rPr lang="ru-RU" dirty="0">
                <a:latin typeface="Times New Roman" panose="02020603050405020304" pitchFamily="18" charset="0"/>
                <a:ea typeface="Times New Roman" panose="02020603050405020304" pitchFamily="18" charset="0"/>
              </a:rPr>
              <a:t>проинформированы </a:t>
            </a:r>
            <a:r>
              <a:rPr lang="ru-RU" dirty="0" smtClean="0">
                <a:latin typeface="Times New Roman" panose="02020603050405020304" pitchFamily="18" charset="0"/>
                <a:ea typeface="Times New Roman" panose="02020603050405020304" pitchFamily="18" charset="0"/>
              </a:rPr>
              <a:t>государственные органы исполнительной власти </a:t>
            </a:r>
            <a:r>
              <a:rPr lang="ru-RU" dirty="0">
                <a:latin typeface="Times New Roman" panose="02020603050405020304" pitchFamily="18" charset="0"/>
                <a:ea typeface="Times New Roman" panose="02020603050405020304" pitchFamily="18" charset="0"/>
              </a:rPr>
              <a:t>для исключения поступления данной продукции в </a:t>
            </a:r>
            <a:r>
              <a:rPr lang="ru-RU" dirty="0" smtClean="0">
                <a:latin typeface="Times New Roman" panose="02020603050405020304" pitchFamily="18" charset="0"/>
                <a:ea typeface="Times New Roman" panose="02020603050405020304" pitchFamily="18" charset="0"/>
              </a:rPr>
              <a:t>социально-значимые учреждения области. </a:t>
            </a:r>
            <a:endParaRPr lang="ru-RU" sz="4000" b="1" dirty="0">
              <a:effectLst/>
              <a:latin typeface="Times New Roman" panose="02020603050405020304" pitchFamily="18" charset="0"/>
              <a:ea typeface="Times New Roman" panose="02020603050405020304" pitchFamily="18" charset="0"/>
            </a:endParaRPr>
          </a:p>
        </p:txBody>
      </p:sp>
      <p:pic>
        <p:nvPicPr>
          <p:cNvPr id="6" name="Рисунок 5"/>
          <p:cNvPicPr>
            <a:picLocks noChangeAspect="1"/>
          </p:cNvPicPr>
          <p:nvPr/>
        </p:nvPicPr>
        <p:blipFill>
          <a:blip r:embed="rId4"/>
          <a:stretch>
            <a:fillRect/>
          </a:stretch>
        </p:blipFill>
        <p:spPr>
          <a:xfrm>
            <a:off x="4648338" y="1199451"/>
            <a:ext cx="4224548" cy="3039506"/>
          </a:xfrm>
          <a:prstGeom prst="rect">
            <a:avLst/>
          </a:prstGeom>
        </p:spPr>
      </p:pic>
      <p:pic>
        <p:nvPicPr>
          <p:cNvPr id="7" name="Рисунок 6"/>
          <p:cNvPicPr>
            <a:picLocks noChangeAspect="1"/>
          </p:cNvPicPr>
          <p:nvPr/>
        </p:nvPicPr>
        <p:blipFill>
          <a:blip r:embed="rId5"/>
          <a:stretch>
            <a:fillRect/>
          </a:stretch>
        </p:blipFill>
        <p:spPr>
          <a:xfrm>
            <a:off x="3233163" y="2533412"/>
            <a:ext cx="2608897" cy="1739265"/>
          </a:xfrm>
          <a:prstGeom prst="rect">
            <a:avLst/>
          </a:prstGeom>
        </p:spPr>
      </p:pic>
    </p:spTree>
    <p:extLst>
      <p:ext uri="{BB962C8B-B14F-4D97-AF65-F5344CB8AC3E}">
        <p14:creationId xmlns:p14="http://schemas.microsoft.com/office/powerpoint/2010/main" val="1364472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29226" y="184074"/>
            <a:ext cx="7547974" cy="421654"/>
          </a:xfrm>
          <a:prstGeom prst="rect">
            <a:avLst/>
          </a:prstGeom>
        </p:spPr>
        <p:txBody>
          <a:bodyPr wrap="square">
            <a:spAutoFit/>
          </a:bodyPr>
          <a:lstStyle/>
          <a:p>
            <a:pPr algn="ctr">
              <a:lnSpc>
                <a:spcPct val="107000"/>
              </a:lnSpc>
              <a:spcAft>
                <a:spcPts val="0"/>
              </a:spcAft>
            </a:pP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Выявляемые </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нарушения</a:t>
            </a:r>
          </a:p>
        </p:txBody>
      </p:sp>
      <p:sp>
        <p:nvSpPr>
          <p:cNvPr id="8" name="Прямоугольник 7"/>
          <p:cNvSpPr/>
          <p:nvPr/>
        </p:nvSpPr>
        <p:spPr>
          <a:xfrm>
            <a:off x="-48986" y="697069"/>
            <a:ext cx="8921874" cy="400110"/>
          </a:xfrm>
          <a:prstGeom prst="rect">
            <a:avLst/>
          </a:prstGeom>
        </p:spPr>
        <p:txBody>
          <a:bodyPr wrap="square">
            <a:spAutoFit/>
          </a:bodyPr>
          <a:lstStyle/>
          <a:p>
            <a:pPr algn="ctr"/>
            <a:r>
              <a:rPr lang="ru-RU" sz="2000" b="1" dirty="0" smtClean="0">
                <a:solidFill>
                  <a:srgbClr val="FF0000"/>
                </a:solidFill>
                <a:latin typeface="Times New Roman" panose="02020603050405020304" pitchFamily="18" charset="0"/>
                <a:cs typeface="Times New Roman" panose="02020603050405020304" pitchFamily="18" charset="0"/>
              </a:rPr>
              <a:t>Наличие насекомых</a:t>
            </a:r>
            <a:endParaRPr lang="ru-RU" sz="2000" b="1" dirty="0">
              <a:solidFill>
                <a:srgbClr val="FF0000"/>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48746"/>
            <a:ext cx="3732337" cy="2833297"/>
          </a:xfrm>
          <a:prstGeom prst="rect">
            <a:avLst/>
          </a:prstGeom>
        </p:spPr>
      </p:pic>
      <p:sp>
        <p:nvSpPr>
          <p:cNvPr id="17" name="Прямоугольник 16"/>
          <p:cNvSpPr/>
          <p:nvPr/>
        </p:nvSpPr>
        <p:spPr>
          <a:xfrm>
            <a:off x="323208" y="4532618"/>
            <a:ext cx="8549680" cy="2031325"/>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Ст. 11 ч. 3 п. 8 технического регламента Таможенного союза "О безопасности пищевой продукции" (ТР ТС 021/2011): </a:t>
            </a:r>
            <a:r>
              <a:rPr lang="ru-RU" sz="1400" dirty="0" smtClean="0">
                <a:latin typeface="Times New Roman" panose="02020603050405020304" pitchFamily="18" charset="0"/>
                <a:cs typeface="Times New Roman" panose="02020603050405020304" pitchFamily="18" charset="0"/>
              </a:rPr>
              <a:t>Для </a:t>
            </a:r>
            <a:r>
              <a:rPr lang="ru-RU" sz="1400" dirty="0">
                <a:latin typeface="Times New Roman" panose="02020603050405020304" pitchFamily="18" charset="0"/>
                <a:cs typeface="Times New Roman" panose="02020603050405020304" pitchFamily="18" charset="0"/>
              </a:rPr>
              <a:t>обеспечения безопасности в процессе производства (изготовления) пищевой продукции изготовитель должен определить</a:t>
            </a:r>
            <a:r>
              <a:rPr lang="ru-RU" sz="1400" dirty="0" smtClean="0">
                <a:latin typeface="Times New Roman" panose="02020603050405020304" pitchFamily="18" charset="0"/>
                <a:cs typeface="Times New Roman" panose="02020603050405020304" pitchFamily="18" charset="0"/>
              </a:rPr>
              <a:t>: меры </a:t>
            </a:r>
            <a:r>
              <a:rPr lang="ru-RU" sz="1400" dirty="0">
                <a:latin typeface="Times New Roman" panose="02020603050405020304" pitchFamily="18" charset="0"/>
                <a:cs typeface="Times New Roman" panose="02020603050405020304" pitchFamily="18" charset="0"/>
              </a:rPr>
              <a:t>по предотвращению проникновения в производственные помещения грызунов, насекомых, синантропных птиц и животных</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algn="just"/>
            <a:endParaRPr lang="ru-RU" sz="1400" dirty="0" smtClean="0">
              <a:latin typeface="Times New Roman" panose="02020603050405020304" pitchFamily="18" charset="0"/>
              <a:cs typeface="Times New Roman" panose="02020603050405020304" pitchFamily="18" charset="0"/>
            </a:endParaRPr>
          </a:p>
          <a:p>
            <a:pPr algn="just"/>
            <a:endParaRPr lang="ru-RU" sz="1400" dirty="0" smtClean="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Ст. 14 ч. 1 п. 3 Планировка </a:t>
            </a:r>
            <a:r>
              <a:rPr lang="ru-RU" sz="1400" dirty="0">
                <a:latin typeface="Times New Roman" panose="02020603050405020304" pitchFamily="18" charset="0"/>
                <a:cs typeface="Times New Roman" panose="02020603050405020304" pitchFamily="18" charset="0"/>
              </a:rPr>
              <a:t>производственных помещений, их конструкция, размещение и размер должны </a:t>
            </a:r>
            <a:r>
              <a:rPr lang="ru-RU" sz="1400" dirty="0" smtClean="0">
                <a:latin typeface="Times New Roman" panose="02020603050405020304" pitchFamily="18" charset="0"/>
                <a:cs typeface="Times New Roman" panose="02020603050405020304" pitchFamily="18" charset="0"/>
              </a:rPr>
              <a:t>обеспечивать защиту </a:t>
            </a:r>
            <a:r>
              <a:rPr lang="ru-RU" sz="1400" dirty="0">
                <a:latin typeface="Times New Roman" panose="02020603050405020304" pitchFamily="18" charset="0"/>
                <a:cs typeface="Times New Roman" panose="02020603050405020304" pitchFamily="18" charset="0"/>
              </a:rPr>
              <a:t>от проникновения в производственные помещения животных, в том числе грызунов, и насекомых;</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6275" y="0"/>
            <a:ext cx="847725"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stretch>
            <a:fillRect/>
          </a:stretch>
        </p:blipFill>
        <p:spPr>
          <a:xfrm>
            <a:off x="2734026" y="1345144"/>
            <a:ext cx="4359759" cy="2420521"/>
          </a:xfrm>
          <a:prstGeom prst="rect">
            <a:avLst/>
          </a:prstGeom>
        </p:spPr>
      </p:pic>
      <p:pic>
        <p:nvPicPr>
          <p:cNvPr id="2" name="Рисунок 1"/>
          <p:cNvPicPr>
            <a:picLocks noChangeAspect="1"/>
          </p:cNvPicPr>
          <p:nvPr/>
        </p:nvPicPr>
        <p:blipFill>
          <a:blip r:embed="rId5"/>
          <a:stretch>
            <a:fillRect/>
          </a:stretch>
        </p:blipFill>
        <p:spPr>
          <a:xfrm>
            <a:off x="5433545" y="1835844"/>
            <a:ext cx="3439343" cy="2370395"/>
          </a:xfrm>
          <a:prstGeom prst="rect">
            <a:avLst/>
          </a:prstGeom>
        </p:spPr>
      </p:pic>
    </p:spTree>
    <p:extLst>
      <p:ext uri="{BB962C8B-B14F-4D97-AF65-F5344CB8AC3E}">
        <p14:creationId xmlns:p14="http://schemas.microsoft.com/office/powerpoint/2010/main" val="2773645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29226" y="184074"/>
            <a:ext cx="7547974" cy="421654"/>
          </a:xfrm>
          <a:prstGeom prst="rect">
            <a:avLst/>
          </a:prstGeom>
        </p:spPr>
        <p:txBody>
          <a:bodyPr wrap="square">
            <a:spAutoFit/>
          </a:bodyPr>
          <a:lstStyle/>
          <a:p>
            <a:pPr algn="ctr">
              <a:lnSpc>
                <a:spcPct val="107000"/>
              </a:lnSpc>
              <a:spcAft>
                <a:spcPts val="0"/>
              </a:spcAft>
            </a:pP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Выявляемые </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нарушения</a:t>
            </a:r>
          </a:p>
        </p:txBody>
      </p:sp>
      <p:sp>
        <p:nvSpPr>
          <p:cNvPr id="9" name="Прямоугольник 8"/>
          <p:cNvSpPr/>
          <p:nvPr/>
        </p:nvSpPr>
        <p:spPr>
          <a:xfrm>
            <a:off x="0" y="761492"/>
            <a:ext cx="8872888" cy="400110"/>
          </a:xfrm>
          <a:prstGeom prst="rect">
            <a:avLst/>
          </a:prstGeom>
        </p:spPr>
        <p:txBody>
          <a:bodyPr wrap="square">
            <a:spAutoFit/>
          </a:bodyPr>
          <a:lstStyle/>
          <a:p>
            <a:pPr algn="ctr"/>
            <a:r>
              <a:rPr lang="ru-RU" sz="2000" b="1" dirty="0" smtClean="0">
                <a:solidFill>
                  <a:srgbClr val="FF0000"/>
                </a:solidFill>
                <a:latin typeface="Times New Roman" panose="02020603050405020304" pitchFamily="18" charset="0"/>
                <a:cs typeface="Times New Roman" panose="02020603050405020304" pitchFamily="18" charset="0"/>
              </a:rPr>
              <a:t>Не проведение необходимых санитарно-технических мероприятий </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17" name="Прямоугольник 16"/>
          <p:cNvSpPr/>
          <p:nvPr/>
        </p:nvSpPr>
        <p:spPr>
          <a:xfrm>
            <a:off x="323208" y="5039437"/>
            <a:ext cx="8549680" cy="1815882"/>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Ст. 11 ч. 3 п. 8 технического регламента Таможенного союза "О безопасности пищевой продукции" (ТР ТС 021/2011): </a:t>
            </a:r>
            <a:r>
              <a:rPr lang="ru-RU" sz="1400" dirty="0" smtClean="0">
                <a:latin typeface="Times New Roman" panose="02020603050405020304" pitchFamily="18" charset="0"/>
                <a:cs typeface="Times New Roman" panose="02020603050405020304" pitchFamily="18" charset="0"/>
              </a:rPr>
              <a:t>Для </a:t>
            </a:r>
            <a:r>
              <a:rPr lang="ru-RU" sz="1400" dirty="0">
                <a:latin typeface="Times New Roman" panose="02020603050405020304" pitchFamily="18" charset="0"/>
                <a:cs typeface="Times New Roman" panose="02020603050405020304" pitchFamily="18" charset="0"/>
              </a:rPr>
              <a:t>обеспечения безопасности в процессе производства (изготовления) пищевой продукции изготовитель должен определить</a:t>
            </a:r>
            <a:r>
              <a:rPr lang="ru-RU" sz="1400" dirty="0" smtClean="0">
                <a:latin typeface="Times New Roman" panose="02020603050405020304" pitchFamily="18" charset="0"/>
                <a:cs typeface="Times New Roman" panose="02020603050405020304" pitchFamily="18" charset="0"/>
              </a:rPr>
              <a:t>: меры </a:t>
            </a:r>
            <a:r>
              <a:rPr lang="ru-RU" sz="1400" dirty="0">
                <a:latin typeface="Times New Roman" panose="02020603050405020304" pitchFamily="18" charset="0"/>
                <a:cs typeface="Times New Roman" panose="02020603050405020304" pitchFamily="18" charset="0"/>
              </a:rPr>
              <a:t>по предотвращению проникновения в производственные помещения грызунов, насекомых, синантропных птиц и животных</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algn="just"/>
            <a:endParaRPr lang="ru-RU" sz="1400" dirty="0" smtClean="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Ст. 14 ч. 5 п. </a:t>
            </a:r>
            <a:r>
              <a:rPr lang="ru-RU" sz="1400" dirty="0">
                <a:latin typeface="Times New Roman" panose="02020603050405020304" pitchFamily="18" charset="0"/>
                <a:cs typeface="Times New Roman" panose="02020603050405020304" pitchFamily="18" charset="0"/>
              </a:rPr>
              <a:t>4 Части производственных помещений, в которых осуществляется производство (изготовление) пищевой продукции, должны соответствовать следующим требованиям</a:t>
            </a:r>
            <a:r>
              <a:rPr lang="ru-RU" sz="1400" dirty="0" smtClean="0">
                <a:latin typeface="Times New Roman" panose="02020603050405020304" pitchFamily="18" charset="0"/>
                <a:cs typeface="Times New Roman" panose="02020603050405020304" pitchFamily="18" charset="0"/>
              </a:rPr>
              <a:t>: открывающиеся </a:t>
            </a:r>
            <a:r>
              <a:rPr lang="ru-RU" sz="1400" dirty="0">
                <a:latin typeface="Times New Roman" panose="02020603050405020304" pitchFamily="18" charset="0"/>
                <a:cs typeface="Times New Roman" panose="02020603050405020304" pitchFamily="18" charset="0"/>
              </a:rPr>
              <a:t>внешние окна (фрамуги) должны быть оборудованы легко снимаемыми для очищения защитными сетками от насекомых;</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1150" y="0"/>
            <a:ext cx="847725"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stretch>
            <a:fillRect/>
          </a:stretch>
        </p:blipFill>
        <p:spPr>
          <a:xfrm>
            <a:off x="4773905" y="1161602"/>
            <a:ext cx="3737610" cy="2487587"/>
          </a:xfrm>
          <a:prstGeom prst="rect">
            <a:avLst/>
          </a:prstGeom>
        </p:spPr>
      </p:pic>
      <p:pic>
        <p:nvPicPr>
          <p:cNvPr id="3" name="Рисунок 2"/>
          <p:cNvPicPr>
            <a:picLocks noChangeAspect="1"/>
          </p:cNvPicPr>
          <p:nvPr/>
        </p:nvPicPr>
        <p:blipFill>
          <a:blip r:embed="rId4"/>
          <a:stretch>
            <a:fillRect/>
          </a:stretch>
        </p:blipFill>
        <p:spPr>
          <a:xfrm>
            <a:off x="1198945" y="2958748"/>
            <a:ext cx="2928986" cy="2196739"/>
          </a:xfrm>
          <a:prstGeom prst="rect">
            <a:avLst/>
          </a:prstGeom>
        </p:spPr>
      </p:pic>
      <p:pic>
        <p:nvPicPr>
          <p:cNvPr id="5" name="Рисунок 4"/>
          <p:cNvPicPr>
            <a:picLocks noChangeAspect="1"/>
          </p:cNvPicPr>
          <p:nvPr/>
        </p:nvPicPr>
        <p:blipFill>
          <a:blip r:embed="rId5"/>
          <a:stretch>
            <a:fillRect/>
          </a:stretch>
        </p:blipFill>
        <p:spPr>
          <a:xfrm>
            <a:off x="526652" y="1239861"/>
            <a:ext cx="3708305" cy="2409328"/>
          </a:xfrm>
          <a:prstGeom prst="rect">
            <a:avLst/>
          </a:prstGeom>
        </p:spPr>
      </p:pic>
      <p:pic>
        <p:nvPicPr>
          <p:cNvPr id="6" name="Рисунок 5"/>
          <p:cNvPicPr>
            <a:picLocks noChangeAspect="1"/>
          </p:cNvPicPr>
          <p:nvPr/>
        </p:nvPicPr>
        <p:blipFill>
          <a:blip r:embed="rId6"/>
          <a:stretch>
            <a:fillRect/>
          </a:stretch>
        </p:blipFill>
        <p:spPr>
          <a:xfrm>
            <a:off x="4067324" y="2746159"/>
            <a:ext cx="3186421" cy="2389816"/>
          </a:xfrm>
          <a:prstGeom prst="rect">
            <a:avLst/>
          </a:prstGeom>
        </p:spPr>
      </p:pic>
    </p:spTree>
    <p:extLst>
      <p:ext uri="{BB962C8B-B14F-4D97-AF65-F5344CB8AC3E}">
        <p14:creationId xmlns:p14="http://schemas.microsoft.com/office/powerpoint/2010/main" val="602771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0555" y="1048763"/>
            <a:ext cx="8312727" cy="5618044"/>
          </a:xfrm>
        </p:spPr>
        <p:txBody>
          <a:bodyPr>
            <a:noAutofit/>
          </a:bodyPr>
          <a:lstStyle/>
          <a:p>
            <a:pPr marL="0" indent="0" algn="just">
              <a:buNone/>
            </a:pPr>
            <a:r>
              <a:rPr lang="ru-RU" sz="2400" dirty="0" smtClean="0">
                <a:solidFill>
                  <a:schemeClr val="tx1"/>
                </a:solidFill>
                <a:latin typeface="Sylfaen" panose="010A0502050306030303" pitchFamily="18" charset="0"/>
              </a:rPr>
              <a:t>Проведены проверки в </a:t>
            </a:r>
            <a:r>
              <a:rPr lang="ru-RU" sz="2400" dirty="0">
                <a:solidFill>
                  <a:schemeClr val="tx1"/>
                </a:solidFill>
                <a:latin typeface="Sylfaen" panose="010A0502050306030303" pitchFamily="18" charset="0"/>
              </a:rPr>
              <a:t>отношении всех </a:t>
            </a:r>
            <a:r>
              <a:rPr lang="ru-RU" sz="2400" dirty="0" smtClean="0">
                <a:solidFill>
                  <a:schemeClr val="tx1"/>
                </a:solidFill>
                <a:latin typeface="Sylfaen" panose="010A0502050306030303" pitchFamily="18" charset="0"/>
              </a:rPr>
              <a:t>организаций</a:t>
            </a:r>
            <a:r>
              <a:rPr lang="ru-RU" sz="2400" dirty="0">
                <a:solidFill>
                  <a:schemeClr val="tx1"/>
                </a:solidFill>
                <a:latin typeface="Sylfaen" panose="010A0502050306030303" pitchFamily="18" charset="0"/>
              </a:rPr>
              <a:t>, являющихся поставщиками </a:t>
            </a:r>
            <a:r>
              <a:rPr lang="ru-RU" sz="2400" dirty="0" err="1">
                <a:solidFill>
                  <a:schemeClr val="tx1"/>
                </a:solidFill>
                <a:latin typeface="Sylfaen" panose="010A0502050306030303" pitchFamily="18" charset="0"/>
              </a:rPr>
              <a:t>эпидемиологически</a:t>
            </a:r>
            <a:r>
              <a:rPr lang="ru-RU" sz="2400" dirty="0">
                <a:solidFill>
                  <a:schemeClr val="tx1"/>
                </a:solidFill>
                <a:latin typeface="Sylfaen" panose="010A0502050306030303" pitchFamily="18" charset="0"/>
              </a:rPr>
              <a:t> значимых пищевых продуктов, с отбором проб пищевой продукции (сок, </a:t>
            </a:r>
            <a:r>
              <a:rPr lang="ru-RU" sz="2400" dirty="0" smtClean="0">
                <a:solidFill>
                  <a:schemeClr val="tx1"/>
                </a:solidFill>
                <a:latin typeface="Sylfaen" panose="010A0502050306030303" pitchFamily="18" charset="0"/>
              </a:rPr>
              <a:t>сыр, рыба </a:t>
            </a:r>
            <a:r>
              <a:rPr lang="ru-RU" sz="2400" dirty="0">
                <a:solidFill>
                  <a:schemeClr val="tx1"/>
                </a:solidFill>
                <a:latin typeface="Sylfaen" panose="010A0502050306030303" pitchFamily="18" charset="0"/>
              </a:rPr>
              <a:t>мороженая, яйца, овощи и др.) для определения на соответствие требованиям технических регламентов Таможенного союза. </a:t>
            </a:r>
            <a:endParaRPr lang="ru-RU" sz="2400" dirty="0" smtClean="0">
              <a:solidFill>
                <a:schemeClr val="tx1"/>
              </a:solidFill>
              <a:latin typeface="Sylfaen" panose="010A0502050306030303" pitchFamily="18" charset="0"/>
            </a:endParaRPr>
          </a:p>
          <a:p>
            <a:pPr marL="0" indent="0" algn="just">
              <a:buNone/>
            </a:pPr>
            <a:r>
              <a:rPr lang="ru-RU" sz="2400" b="1" dirty="0" smtClean="0">
                <a:solidFill>
                  <a:srgbClr val="FF0000"/>
                </a:solidFill>
                <a:latin typeface="Sylfaen" panose="010A0502050306030303" pitchFamily="18" charset="0"/>
              </a:rPr>
              <a:t>В 23-х </a:t>
            </a:r>
            <a:r>
              <a:rPr lang="ru-RU" sz="2400" b="1" dirty="0">
                <a:solidFill>
                  <a:srgbClr val="FF0000"/>
                </a:solidFill>
                <a:latin typeface="Sylfaen" panose="010A0502050306030303" pitchFamily="18" charset="0"/>
              </a:rPr>
              <a:t>проверенных организациях </a:t>
            </a:r>
            <a:r>
              <a:rPr lang="ru-RU" sz="2400" b="1" dirty="0" smtClean="0">
                <a:solidFill>
                  <a:srgbClr val="FF0000"/>
                </a:solidFill>
                <a:latin typeface="Sylfaen" panose="010A0502050306030303" pitchFamily="18" charset="0"/>
              </a:rPr>
              <a:t>выявлено 69 нарушений</a:t>
            </a:r>
            <a:r>
              <a:rPr lang="ru-RU" sz="2400" dirty="0" smtClean="0">
                <a:solidFill>
                  <a:schemeClr val="tx1"/>
                </a:solidFill>
                <a:latin typeface="Sylfaen" panose="010A0502050306030303" pitchFamily="18" charset="0"/>
              </a:rPr>
              <a:t>, </a:t>
            </a:r>
            <a:r>
              <a:rPr lang="ru-RU" sz="2400" dirty="0">
                <a:solidFill>
                  <a:schemeClr val="tx1"/>
                </a:solidFill>
                <a:latin typeface="Sylfaen" panose="010A0502050306030303" pitchFamily="18" charset="0"/>
              </a:rPr>
              <a:t>в том числе </a:t>
            </a:r>
            <a:r>
              <a:rPr lang="ru-RU" sz="2400" dirty="0" smtClean="0">
                <a:solidFill>
                  <a:schemeClr val="tx1"/>
                </a:solidFill>
                <a:latin typeface="Sylfaen" panose="010A0502050306030303" pitchFamily="18" charset="0"/>
              </a:rPr>
              <a:t>нарушения ведения </a:t>
            </a:r>
            <a:r>
              <a:rPr lang="ru-RU" sz="2400" dirty="0">
                <a:solidFill>
                  <a:schemeClr val="tx1"/>
                </a:solidFill>
                <a:latin typeface="Sylfaen" panose="010A0502050306030303" pitchFamily="18" charset="0"/>
              </a:rPr>
              <a:t>документации, </a:t>
            </a:r>
            <a:r>
              <a:rPr lang="ru-RU" sz="2400" dirty="0" smtClean="0">
                <a:solidFill>
                  <a:schemeClr val="tx1"/>
                </a:solidFill>
                <a:latin typeface="Sylfaen" panose="010A0502050306030303" pitchFamily="18" charset="0"/>
              </a:rPr>
              <a:t>в маркировке продукции. </a:t>
            </a:r>
          </a:p>
          <a:p>
            <a:pPr marL="0" indent="0" algn="just">
              <a:buNone/>
            </a:pPr>
            <a:r>
              <a:rPr lang="ru-RU" sz="2400" dirty="0" smtClean="0">
                <a:solidFill>
                  <a:schemeClr val="tx1"/>
                </a:solidFill>
                <a:latin typeface="Sylfaen" panose="010A0502050306030303" pitchFamily="18" charset="0"/>
              </a:rPr>
              <a:t>За </a:t>
            </a:r>
            <a:r>
              <a:rPr lang="ru-RU" sz="2400" dirty="0">
                <a:solidFill>
                  <a:schemeClr val="tx1"/>
                </a:solidFill>
                <a:latin typeface="Sylfaen" panose="010A0502050306030303" pitchFamily="18" charset="0"/>
              </a:rPr>
              <a:t>выявленные нарушения в отношении виновных лиц составлено </a:t>
            </a:r>
            <a:r>
              <a:rPr lang="ru-RU" sz="2400" b="1" dirty="0" smtClean="0">
                <a:solidFill>
                  <a:srgbClr val="FF0000"/>
                </a:solidFill>
                <a:latin typeface="Sylfaen" panose="010A0502050306030303" pitchFamily="18" charset="0"/>
              </a:rPr>
              <a:t>49 протоколов </a:t>
            </a:r>
            <a:r>
              <a:rPr lang="ru-RU" sz="2400" b="1" dirty="0">
                <a:solidFill>
                  <a:srgbClr val="FF0000"/>
                </a:solidFill>
                <a:latin typeface="Sylfaen" panose="010A0502050306030303" pitchFamily="18" charset="0"/>
              </a:rPr>
              <a:t>об административном правонарушении</a:t>
            </a:r>
            <a:r>
              <a:rPr lang="ru-RU" sz="2400" dirty="0">
                <a:solidFill>
                  <a:schemeClr val="tx1"/>
                </a:solidFill>
                <a:latin typeface="Sylfaen" panose="010A0502050306030303" pitchFamily="18" charset="0"/>
              </a:rPr>
              <a:t>, виновные лица привлечены к административной ответственности.</a:t>
            </a:r>
            <a:endParaRPr lang="ru-RU" sz="1400" dirty="0" smtClean="0">
              <a:solidFill>
                <a:schemeClr val="tx1"/>
              </a:solidFill>
              <a:latin typeface="Sylfaen" panose="010A0502050306030303" pitchFamily="18" charset="0"/>
            </a:endParaRPr>
          </a:p>
        </p:txBody>
      </p:sp>
      <p:sp>
        <p:nvSpPr>
          <p:cNvPr id="4" name="Rectangle 2"/>
          <p:cNvSpPr>
            <a:spLocks noGrp="1"/>
          </p:cNvSpPr>
          <p:nvPr>
            <p:ph type="title"/>
          </p:nvPr>
        </p:nvSpPr>
        <p:spPr>
          <a:xfrm>
            <a:off x="290946" y="235527"/>
            <a:ext cx="8624454" cy="699655"/>
          </a:xfrm>
        </p:spPr>
        <p:txBody>
          <a:bodyPr>
            <a:normAutofit fontScale="90000"/>
          </a:bodyPr>
          <a:lstStyle/>
          <a:p>
            <a:pPr algn="ctr"/>
            <a:r>
              <a:rPr lang="ru-RU" sz="2800" b="1" dirty="0" smtClean="0">
                <a:solidFill>
                  <a:schemeClr val="tx1"/>
                </a:solidFill>
                <a:latin typeface="Sylfaen" pitchFamily="18" charset="0"/>
              </a:rPr>
              <a:t>Проверки поставщиков пищевых продуктов </a:t>
            </a:r>
            <a:br>
              <a:rPr lang="ru-RU" sz="2800" b="1" dirty="0" smtClean="0">
                <a:solidFill>
                  <a:schemeClr val="tx1"/>
                </a:solidFill>
                <a:latin typeface="Sylfaen" pitchFamily="18" charset="0"/>
              </a:rPr>
            </a:br>
            <a:r>
              <a:rPr lang="ru-RU" sz="2800" b="1" dirty="0" smtClean="0">
                <a:solidFill>
                  <a:schemeClr val="tx1"/>
                </a:solidFill>
                <a:latin typeface="Sylfaen" pitchFamily="18" charset="0"/>
              </a:rPr>
              <a:t>в период ЛОК 2018 года</a:t>
            </a:r>
            <a:endParaRPr lang="ru-RU" sz="2800" b="1" u="sng" dirty="0" smtClean="0">
              <a:solidFill>
                <a:schemeClr val="tx1"/>
              </a:solidFill>
              <a:latin typeface="Sylfaen" pitchFamily="18" charset="0"/>
            </a:endParaRPr>
          </a:p>
        </p:txBody>
      </p:sp>
      <p:pic>
        <p:nvPicPr>
          <p:cNvPr id="2" name="Рисунок 1"/>
          <p:cNvPicPr>
            <a:picLocks noChangeAspect="1"/>
          </p:cNvPicPr>
          <p:nvPr/>
        </p:nvPicPr>
        <p:blipFill>
          <a:blip r:embed="rId2"/>
          <a:stretch>
            <a:fillRect/>
          </a:stretch>
        </p:blipFill>
        <p:spPr>
          <a:xfrm>
            <a:off x="8296583" y="0"/>
            <a:ext cx="847417" cy="951058"/>
          </a:xfrm>
          <a:prstGeom prst="rect">
            <a:avLst/>
          </a:prstGeom>
        </p:spPr>
      </p:pic>
    </p:spTree>
    <p:extLst>
      <p:ext uri="{BB962C8B-B14F-4D97-AF65-F5344CB8AC3E}">
        <p14:creationId xmlns:p14="http://schemas.microsoft.com/office/powerpoint/2010/main" val="1513939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p:cNvSpPr>
          <p:nvPr>
            <p:ph type="title"/>
          </p:nvPr>
        </p:nvSpPr>
        <p:spPr>
          <a:xfrm>
            <a:off x="0" y="381000"/>
            <a:ext cx="8582891" cy="609600"/>
          </a:xfrm>
        </p:spPr>
        <p:txBody>
          <a:bodyPr>
            <a:normAutofit/>
          </a:bodyPr>
          <a:lstStyle/>
          <a:p>
            <a:pPr algn="ctr"/>
            <a:r>
              <a:rPr lang="ru-RU" sz="2800" b="1" dirty="0" smtClean="0">
                <a:solidFill>
                  <a:schemeClr val="tx1"/>
                </a:solidFill>
                <a:latin typeface="Sylfaen" pitchFamily="18" charset="0"/>
              </a:rPr>
              <a:t>Краткие итоги ЛОК 2018 года</a:t>
            </a:r>
          </a:p>
        </p:txBody>
      </p:sp>
      <p:pic>
        <p:nvPicPr>
          <p:cNvPr id="2" name="Рисунок 1"/>
          <p:cNvPicPr>
            <a:picLocks noChangeAspect="1"/>
          </p:cNvPicPr>
          <p:nvPr/>
        </p:nvPicPr>
        <p:blipFill>
          <a:blip r:embed="rId2"/>
          <a:stretch>
            <a:fillRect/>
          </a:stretch>
        </p:blipFill>
        <p:spPr>
          <a:xfrm>
            <a:off x="8296583" y="0"/>
            <a:ext cx="847417" cy="951058"/>
          </a:xfrm>
          <a:prstGeom prst="rect">
            <a:avLst/>
          </a:prstGeom>
        </p:spPr>
      </p:pic>
      <p:sp>
        <p:nvSpPr>
          <p:cNvPr id="10" name="Rectangle 3"/>
          <p:cNvSpPr txBox="1">
            <a:spLocks/>
          </p:cNvSpPr>
          <p:nvPr/>
        </p:nvSpPr>
        <p:spPr>
          <a:xfrm>
            <a:off x="145473" y="1130530"/>
            <a:ext cx="8884227" cy="57274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90000"/>
              </a:lnSpc>
              <a:buNone/>
            </a:pPr>
            <a:r>
              <a:rPr lang="ru-RU" sz="2200" b="1" dirty="0" smtClean="0">
                <a:solidFill>
                  <a:schemeClr val="tx1"/>
                </a:solidFill>
                <a:latin typeface="Sylfaen" pitchFamily="18" charset="0"/>
              </a:rPr>
              <a:t>Количество лагерей </a:t>
            </a:r>
            <a:r>
              <a:rPr lang="ru-RU" sz="2200" b="1" dirty="0">
                <a:solidFill>
                  <a:schemeClr val="tx1"/>
                </a:solidFill>
                <a:latin typeface="Sylfaen" pitchFamily="18" charset="0"/>
              </a:rPr>
              <a:t>– </a:t>
            </a:r>
            <a:r>
              <a:rPr lang="ru-RU" sz="2200" b="1" dirty="0" smtClean="0">
                <a:solidFill>
                  <a:schemeClr val="tx1"/>
                </a:solidFill>
                <a:latin typeface="Sylfaen" pitchFamily="18" charset="0"/>
              </a:rPr>
              <a:t>313 </a:t>
            </a:r>
          </a:p>
          <a:p>
            <a:pPr marL="0" indent="0">
              <a:lnSpc>
                <a:spcPct val="90000"/>
              </a:lnSpc>
              <a:buNone/>
            </a:pPr>
            <a:r>
              <a:rPr lang="ru-RU" sz="2200" b="1" dirty="0" smtClean="0">
                <a:solidFill>
                  <a:schemeClr val="tx1"/>
                </a:solidFill>
                <a:latin typeface="Sylfaen" pitchFamily="18" charset="0"/>
              </a:rPr>
              <a:t>Детей оздоровилось – 25,5 тыс. </a:t>
            </a:r>
          </a:p>
          <a:p>
            <a:pPr marL="0" indent="0" algn="just">
              <a:lnSpc>
                <a:spcPct val="90000"/>
              </a:lnSpc>
              <a:buNone/>
            </a:pPr>
            <a:r>
              <a:rPr lang="ru-RU" sz="2400" b="1" dirty="0" smtClean="0">
                <a:solidFill>
                  <a:schemeClr val="tx1"/>
                </a:solidFill>
                <a:latin typeface="Sylfaen" panose="010A0502050306030303" pitchFamily="18" charset="0"/>
                <a:cs typeface="Arial" panose="020B0604020202020204" pitchFamily="34" charset="0"/>
              </a:rPr>
              <a:t>По результатам летней оздоровительной кампании 2018 года, по </a:t>
            </a:r>
            <a:r>
              <a:rPr lang="ru-RU" sz="2400" b="1" dirty="0">
                <a:solidFill>
                  <a:schemeClr val="tx1"/>
                </a:solidFill>
                <a:latin typeface="Sylfaen" panose="010A0502050306030303" pitchFamily="18" charset="0"/>
                <a:cs typeface="Arial" panose="020B0604020202020204" pitchFamily="34" charset="0"/>
              </a:rPr>
              <a:t>причине несоблюдения </a:t>
            </a:r>
            <a:r>
              <a:rPr lang="ru-RU" sz="2400" b="1" dirty="0" smtClean="0">
                <a:solidFill>
                  <a:schemeClr val="tx1"/>
                </a:solidFill>
                <a:latin typeface="Sylfaen" panose="010A0502050306030303" pitchFamily="18" charset="0"/>
                <a:cs typeface="Arial" panose="020B0604020202020204" pitchFamily="34" charset="0"/>
              </a:rPr>
              <a:t>требований санитарных </a:t>
            </a:r>
            <a:r>
              <a:rPr lang="ru-RU" sz="2400" b="1" dirty="0">
                <a:solidFill>
                  <a:schemeClr val="tx1"/>
                </a:solidFill>
                <a:latin typeface="Sylfaen" panose="010A0502050306030303" pitchFamily="18" charset="0"/>
                <a:cs typeface="Arial" panose="020B0604020202020204" pitchFamily="34" charset="0"/>
              </a:rPr>
              <a:t>правил </a:t>
            </a:r>
            <a:r>
              <a:rPr lang="ru-RU" sz="2400" b="1" dirty="0" smtClean="0">
                <a:solidFill>
                  <a:srgbClr val="FF0000"/>
                </a:solidFill>
                <a:latin typeface="Sylfaen" panose="010A0502050306030303" pitchFamily="18" charset="0"/>
                <a:cs typeface="Arial" panose="020B0604020202020204" pitchFamily="34" charset="0"/>
              </a:rPr>
              <a:t>недополученный </a:t>
            </a:r>
            <a:r>
              <a:rPr lang="ru-RU" sz="2400" b="1" dirty="0">
                <a:solidFill>
                  <a:srgbClr val="FF0000"/>
                </a:solidFill>
                <a:latin typeface="Sylfaen" panose="010A0502050306030303" pitchFamily="18" charset="0"/>
                <a:cs typeface="Arial" panose="020B0604020202020204" pitchFamily="34" charset="0"/>
              </a:rPr>
              <a:t>детьми оздоровительный </a:t>
            </a:r>
            <a:r>
              <a:rPr lang="ru-RU" sz="2400" b="1" dirty="0" smtClean="0">
                <a:solidFill>
                  <a:srgbClr val="FF0000"/>
                </a:solidFill>
                <a:latin typeface="Sylfaen" panose="010A0502050306030303" pitchFamily="18" charset="0"/>
                <a:cs typeface="Arial" panose="020B0604020202020204" pitchFamily="34" charset="0"/>
              </a:rPr>
              <a:t>эффект составил </a:t>
            </a:r>
            <a:r>
              <a:rPr lang="ru-RU" sz="2400" b="1" dirty="0">
                <a:solidFill>
                  <a:srgbClr val="FF0000"/>
                </a:solidFill>
                <a:latin typeface="Sylfaen" panose="010A0502050306030303" pitchFamily="18" charset="0"/>
                <a:cs typeface="Arial" panose="020B0604020202020204" pitchFamily="34" charset="0"/>
              </a:rPr>
              <a:t>5%.</a:t>
            </a:r>
          </a:p>
          <a:p>
            <a:pPr marL="0" indent="0" algn="just">
              <a:lnSpc>
                <a:spcPct val="90000"/>
              </a:lnSpc>
              <a:buNone/>
            </a:pPr>
            <a:r>
              <a:rPr lang="ru-RU" sz="2200" b="1" dirty="0" smtClean="0">
                <a:solidFill>
                  <a:schemeClr val="tx1"/>
                </a:solidFill>
                <a:latin typeface="Sylfaen" pitchFamily="18" charset="0"/>
              </a:rPr>
              <a:t>Проверками охвачена 71 организация отдыха и оздоровления детей, выявлено 314 </a:t>
            </a:r>
            <a:r>
              <a:rPr lang="ru-RU" sz="2200" b="1" dirty="0">
                <a:solidFill>
                  <a:schemeClr val="tx1"/>
                </a:solidFill>
                <a:latin typeface="Sylfaen" pitchFamily="18" charset="0"/>
              </a:rPr>
              <a:t>нарушений, из них </a:t>
            </a:r>
            <a:r>
              <a:rPr lang="ru-RU" sz="2200" b="1" dirty="0" smtClean="0">
                <a:solidFill>
                  <a:schemeClr val="tx1"/>
                </a:solidFill>
                <a:latin typeface="Sylfaen" pitchFamily="18" charset="0"/>
              </a:rPr>
              <a:t>92 </a:t>
            </a:r>
            <a:r>
              <a:rPr lang="ru-RU" sz="2200" b="1" dirty="0">
                <a:solidFill>
                  <a:schemeClr val="tx1"/>
                </a:solidFill>
                <a:latin typeface="Sylfaen" pitchFamily="18" charset="0"/>
              </a:rPr>
              <a:t>нарушения </a:t>
            </a:r>
            <a:r>
              <a:rPr lang="ru-RU" sz="2200" b="1" dirty="0" smtClean="0">
                <a:solidFill>
                  <a:schemeClr val="tx1"/>
                </a:solidFill>
                <a:latin typeface="Sylfaen" pitchFamily="18" charset="0"/>
              </a:rPr>
              <a:t>(29,3%) выявлены </a:t>
            </a:r>
            <a:r>
              <a:rPr lang="ru-RU" sz="2200" b="1" dirty="0">
                <a:solidFill>
                  <a:schemeClr val="tx1"/>
                </a:solidFill>
                <a:latin typeface="Sylfaen" pitchFamily="18" charset="0"/>
              </a:rPr>
              <a:t>при организации </a:t>
            </a:r>
            <a:r>
              <a:rPr lang="ru-RU" sz="2200" b="1" dirty="0" smtClean="0">
                <a:solidFill>
                  <a:schemeClr val="tx1"/>
                </a:solidFill>
                <a:latin typeface="Sylfaen" pitchFamily="18" charset="0"/>
              </a:rPr>
              <a:t>питания.</a:t>
            </a:r>
          </a:p>
          <a:p>
            <a:pPr marL="0" indent="0" algn="just">
              <a:lnSpc>
                <a:spcPct val="90000"/>
              </a:lnSpc>
              <a:buNone/>
            </a:pPr>
            <a:r>
              <a:rPr lang="ru-RU" sz="2200" b="1" dirty="0" smtClean="0">
                <a:solidFill>
                  <a:schemeClr val="tx1"/>
                </a:solidFill>
                <a:latin typeface="Sylfaen" pitchFamily="18" charset="0"/>
              </a:rPr>
              <a:t>Вынесено 66 </a:t>
            </a:r>
            <a:r>
              <a:rPr lang="ru-RU" sz="2200" b="1" dirty="0">
                <a:solidFill>
                  <a:schemeClr val="tx1"/>
                </a:solidFill>
                <a:latin typeface="Sylfaen" pitchFamily="18" charset="0"/>
              </a:rPr>
              <a:t>постановлений о назначении административных наказаний в виде </a:t>
            </a:r>
            <a:r>
              <a:rPr lang="ru-RU" sz="2200" b="1" dirty="0" smtClean="0">
                <a:solidFill>
                  <a:schemeClr val="tx1"/>
                </a:solidFill>
                <a:latin typeface="Sylfaen" pitchFamily="18" charset="0"/>
              </a:rPr>
              <a:t>штрафа по ч. 1 и ч. 2 ст. 6.7 и ч. 1 ст. 14.43 КоАП РФ на общую сумму более 320 тыс. рублей. </a:t>
            </a:r>
          </a:p>
        </p:txBody>
      </p:sp>
    </p:spTree>
    <p:extLst>
      <p:ext uri="{BB962C8B-B14F-4D97-AF65-F5344CB8AC3E}">
        <p14:creationId xmlns:p14="http://schemas.microsoft.com/office/powerpoint/2010/main" val="40198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35874" y="1855098"/>
            <a:ext cx="8672252" cy="5243971"/>
          </a:xfrm>
        </p:spPr>
        <p:txBody>
          <a:bodyPr>
            <a:noAutofit/>
          </a:bodyPr>
          <a:lstStyle/>
          <a:p>
            <a:pPr marL="0" indent="0" algn="just">
              <a:buNone/>
            </a:pPr>
            <a:r>
              <a:rPr lang="ru-RU" b="1" dirty="0" smtClean="0">
                <a:solidFill>
                  <a:srgbClr val="FF0000"/>
                </a:solidFill>
                <a:latin typeface="Sylfaen" panose="010A0502050306030303" pitchFamily="18" charset="0"/>
              </a:rPr>
              <a:t>ООО </a:t>
            </a:r>
            <a:r>
              <a:rPr lang="ru-RU" b="1" dirty="0" smtClean="0">
                <a:solidFill>
                  <a:srgbClr val="FF0000"/>
                </a:solidFill>
                <a:latin typeface="Sylfaen" panose="010A0502050306030303" pitchFamily="18" charset="0"/>
              </a:rPr>
              <a:t>«Торговый дом </a:t>
            </a:r>
            <a:r>
              <a:rPr lang="ru-RU" b="1" dirty="0">
                <a:solidFill>
                  <a:srgbClr val="FF0000"/>
                </a:solidFill>
                <a:latin typeface="Sylfaen" panose="010A0502050306030303" pitchFamily="18" charset="0"/>
              </a:rPr>
              <a:t>«Партизан» - </a:t>
            </a:r>
            <a:r>
              <a:rPr lang="ru-RU" b="1" dirty="0">
                <a:solidFill>
                  <a:schemeClr val="tx1"/>
                </a:solidFill>
                <a:latin typeface="Sylfaen" panose="010A0502050306030303" pitchFamily="18" charset="0"/>
              </a:rPr>
              <a:t>в масле сливочном обнаружены БГКП и </a:t>
            </a:r>
            <a:r>
              <a:rPr lang="ru-RU" b="1" dirty="0" smtClean="0">
                <a:solidFill>
                  <a:schemeClr val="tx1"/>
                </a:solidFill>
                <a:latin typeface="Sylfaen" panose="010A0502050306030303" pitchFamily="18" charset="0"/>
              </a:rPr>
              <a:t>дрожжи;</a:t>
            </a:r>
          </a:p>
          <a:p>
            <a:pPr marL="0" indent="0" algn="just">
              <a:buNone/>
            </a:pPr>
            <a:r>
              <a:rPr lang="ru-RU" b="1" dirty="0" smtClean="0">
                <a:solidFill>
                  <a:srgbClr val="FF0000"/>
                </a:solidFill>
                <a:latin typeface="Sylfaen" panose="010A0502050306030303" pitchFamily="18" charset="0"/>
              </a:rPr>
              <a:t>Торговый </a:t>
            </a:r>
            <a:r>
              <a:rPr lang="ru-RU" b="1" dirty="0">
                <a:solidFill>
                  <a:srgbClr val="FF0000"/>
                </a:solidFill>
                <a:latin typeface="Sylfaen" panose="010A0502050306030303" pitchFamily="18" charset="0"/>
              </a:rPr>
              <a:t>дом </a:t>
            </a:r>
            <a:r>
              <a:rPr lang="ru-RU" b="1" dirty="0" smtClean="0">
                <a:solidFill>
                  <a:srgbClr val="FF0000"/>
                </a:solidFill>
                <a:latin typeface="Sylfaen" panose="010A0502050306030303" pitchFamily="18" charset="0"/>
              </a:rPr>
              <a:t>«Хладокомбинат» </a:t>
            </a:r>
            <a:r>
              <a:rPr lang="ru-RU" b="1" dirty="0">
                <a:solidFill>
                  <a:srgbClr val="FF0000"/>
                </a:solidFill>
                <a:latin typeface="Sylfaen" panose="010A0502050306030303" pitchFamily="18" charset="0"/>
              </a:rPr>
              <a:t>ИП </a:t>
            </a:r>
            <a:r>
              <a:rPr lang="ru-RU" b="1" dirty="0" err="1">
                <a:solidFill>
                  <a:srgbClr val="FF0000"/>
                </a:solidFill>
                <a:latin typeface="Sylfaen" panose="010A0502050306030303" pitchFamily="18" charset="0"/>
              </a:rPr>
              <a:t>Свестельник</a:t>
            </a:r>
            <a:r>
              <a:rPr lang="ru-RU" b="1" dirty="0">
                <a:solidFill>
                  <a:srgbClr val="FF0000"/>
                </a:solidFill>
                <a:latin typeface="Sylfaen" panose="010A0502050306030303" pitchFamily="18" charset="0"/>
              </a:rPr>
              <a:t> В.С</a:t>
            </a:r>
            <a:r>
              <a:rPr lang="ru-RU" b="1" dirty="0" smtClean="0">
                <a:solidFill>
                  <a:srgbClr val="FF0000"/>
                </a:solidFill>
                <a:latin typeface="Sylfaen" panose="010A0502050306030303" pitchFamily="18" charset="0"/>
              </a:rPr>
              <a:t>. </a:t>
            </a:r>
            <a:r>
              <a:rPr lang="ru-RU" b="1" dirty="0" smtClean="0">
                <a:solidFill>
                  <a:schemeClr val="tx1"/>
                </a:solidFill>
                <a:latin typeface="Sylfaen" panose="010A0502050306030303" pitchFamily="18" charset="0"/>
              </a:rPr>
              <a:t>– выявлена фальсифицированная продукция;</a:t>
            </a:r>
          </a:p>
          <a:p>
            <a:pPr marL="0" indent="0" algn="just">
              <a:buNone/>
            </a:pPr>
            <a:r>
              <a:rPr lang="ru-RU" b="1" dirty="0">
                <a:solidFill>
                  <a:srgbClr val="FF0000"/>
                </a:solidFill>
                <a:latin typeface="Sylfaen" panose="010A0502050306030303" pitchFamily="18" charset="0"/>
              </a:rPr>
              <a:t>ООО </a:t>
            </a:r>
            <a:r>
              <a:rPr lang="ru-RU" b="1" dirty="0" smtClean="0">
                <a:solidFill>
                  <a:srgbClr val="FF0000"/>
                </a:solidFill>
                <a:latin typeface="Sylfaen" panose="010A0502050306030303" pitchFamily="18" charset="0"/>
              </a:rPr>
              <a:t>«</a:t>
            </a:r>
            <a:r>
              <a:rPr lang="ru-RU" b="1" dirty="0" err="1" smtClean="0">
                <a:solidFill>
                  <a:srgbClr val="FF0000"/>
                </a:solidFill>
                <a:latin typeface="Sylfaen" panose="010A0502050306030303" pitchFamily="18" charset="0"/>
              </a:rPr>
              <a:t>Продмикс</a:t>
            </a:r>
            <a:r>
              <a:rPr lang="ru-RU" b="1" dirty="0" smtClean="0">
                <a:solidFill>
                  <a:srgbClr val="FF0000"/>
                </a:solidFill>
                <a:latin typeface="Sylfaen" panose="010A0502050306030303" pitchFamily="18" charset="0"/>
              </a:rPr>
              <a:t>»</a:t>
            </a:r>
            <a:r>
              <a:rPr lang="ru-RU" b="1" dirty="0" smtClean="0">
                <a:solidFill>
                  <a:schemeClr val="tx1"/>
                </a:solidFill>
                <a:latin typeface="Sylfaen" panose="010A0502050306030303" pitchFamily="18" charset="0"/>
              </a:rPr>
              <a:t> </a:t>
            </a:r>
            <a:r>
              <a:rPr lang="ru-RU" b="1" dirty="0">
                <a:solidFill>
                  <a:schemeClr val="tx1"/>
                </a:solidFill>
                <a:latin typeface="Sylfaen" panose="010A0502050306030303" pitchFamily="18" charset="0"/>
              </a:rPr>
              <a:t>- выявлена фальсифицированная продукция</a:t>
            </a:r>
            <a:r>
              <a:rPr lang="ru-RU" b="1" dirty="0" smtClean="0">
                <a:solidFill>
                  <a:schemeClr val="tx1"/>
                </a:solidFill>
                <a:latin typeface="Sylfaen" panose="010A0502050306030303" pitchFamily="18" charset="0"/>
              </a:rPr>
              <a:t>;</a:t>
            </a:r>
          </a:p>
          <a:p>
            <a:pPr marL="0" indent="0" algn="just">
              <a:buNone/>
            </a:pPr>
            <a:r>
              <a:rPr lang="ru-RU" b="1" dirty="0" smtClean="0">
                <a:solidFill>
                  <a:srgbClr val="FF0000"/>
                </a:solidFill>
                <a:latin typeface="Sylfaen" panose="010A0502050306030303" pitchFamily="18" charset="0"/>
              </a:rPr>
              <a:t>ООО «Амурский бройлер»</a:t>
            </a:r>
            <a:r>
              <a:rPr lang="ru-RU" b="1" dirty="0" smtClean="0">
                <a:solidFill>
                  <a:schemeClr val="tx1"/>
                </a:solidFill>
                <a:latin typeface="Sylfaen" panose="010A0502050306030303" pitchFamily="18" charset="0"/>
              </a:rPr>
              <a:t> - выявлены яйца куриные с истекшим сроком годности;</a:t>
            </a:r>
          </a:p>
          <a:p>
            <a:pPr marL="0" indent="0" algn="just">
              <a:buNone/>
            </a:pPr>
            <a:r>
              <a:rPr lang="ru-RU" b="1" dirty="0" smtClean="0">
                <a:solidFill>
                  <a:srgbClr val="FF0000"/>
                </a:solidFill>
                <a:latin typeface="Sylfaen" panose="010A0502050306030303" pitchFamily="18" charset="0"/>
              </a:rPr>
              <a:t>ОАО «Мясокомбинат»</a:t>
            </a:r>
            <a:r>
              <a:rPr lang="ru-RU" b="1" dirty="0" smtClean="0">
                <a:solidFill>
                  <a:schemeClr val="tx1"/>
                </a:solidFill>
                <a:latin typeface="Sylfaen" panose="010A0502050306030303" pitchFamily="18" charset="0"/>
              </a:rPr>
              <a:t> – выявлены несоответствия маркировки требованиям ТР ТС на выпускаемой продукции</a:t>
            </a:r>
            <a:r>
              <a:rPr lang="ru-RU" b="1" dirty="0" smtClean="0">
                <a:solidFill>
                  <a:schemeClr val="tx1"/>
                </a:solidFill>
                <a:latin typeface="Sylfaen" panose="010A0502050306030303" pitchFamily="18" charset="0"/>
              </a:rPr>
              <a:t>;</a:t>
            </a:r>
          </a:p>
          <a:p>
            <a:pPr marL="0" indent="0" algn="just">
              <a:buNone/>
            </a:pPr>
            <a:endParaRPr lang="ru-RU" b="1" dirty="0" smtClean="0">
              <a:solidFill>
                <a:schemeClr val="tx1"/>
              </a:solidFill>
              <a:latin typeface="Sylfaen" panose="010A0502050306030303" pitchFamily="18" charset="0"/>
            </a:endParaRPr>
          </a:p>
          <a:p>
            <a:pPr marL="0" indent="0" algn="just">
              <a:buNone/>
            </a:pPr>
            <a:r>
              <a:rPr lang="ru-RU" b="1" dirty="0" smtClean="0">
                <a:solidFill>
                  <a:srgbClr val="FF0000"/>
                </a:solidFill>
                <a:latin typeface="Sylfaen" panose="010A0502050306030303" pitchFamily="18" charset="0"/>
              </a:rPr>
              <a:t>За </a:t>
            </a:r>
            <a:r>
              <a:rPr lang="ru-RU" b="1" dirty="0" smtClean="0">
                <a:solidFill>
                  <a:srgbClr val="FF0000"/>
                </a:solidFill>
                <a:latin typeface="Sylfaen" panose="010A0502050306030303" pitchFamily="18" charset="0"/>
              </a:rPr>
              <a:t>выявленные грубые </a:t>
            </a:r>
            <a:r>
              <a:rPr lang="ru-RU" b="1" dirty="0">
                <a:solidFill>
                  <a:srgbClr val="FF0000"/>
                </a:solidFill>
                <a:latin typeface="Sylfaen" panose="010A0502050306030303" pitchFamily="18" charset="0"/>
              </a:rPr>
              <a:t>нарушения приостановлена деятельность </a:t>
            </a:r>
            <a:r>
              <a:rPr lang="ru-RU" b="1" dirty="0" smtClean="0">
                <a:solidFill>
                  <a:srgbClr val="FF0000"/>
                </a:solidFill>
                <a:latin typeface="Sylfaen" panose="010A0502050306030303" pitchFamily="18" charset="0"/>
              </a:rPr>
              <a:t>3-х предприятий по производству хлебобулочных изделий; на </a:t>
            </a:r>
            <a:r>
              <a:rPr lang="ru-RU" b="1" dirty="0">
                <a:solidFill>
                  <a:srgbClr val="FF0000"/>
                </a:solidFill>
                <a:latin typeface="Sylfaen" panose="010A0502050306030303" pitchFamily="18" charset="0"/>
              </a:rPr>
              <a:t>70 суток приостановлена работа кафе, планировавшего обеспечивать питание детей из двух пришкольных лагерей. </a:t>
            </a:r>
          </a:p>
          <a:p>
            <a:pPr marL="0" indent="0" algn="just">
              <a:buNone/>
            </a:pPr>
            <a:endParaRPr lang="ru-RU" b="1" dirty="0" smtClean="0">
              <a:solidFill>
                <a:srgbClr val="FF0000"/>
              </a:solidFill>
              <a:latin typeface="Sylfaen" panose="010A0502050306030303" pitchFamily="18" charset="0"/>
            </a:endParaRPr>
          </a:p>
          <a:p>
            <a:pPr marL="0" indent="0" algn="just">
              <a:buNone/>
            </a:pPr>
            <a:endParaRPr lang="ru-RU" sz="1100" b="1" dirty="0" smtClean="0">
              <a:solidFill>
                <a:schemeClr val="tx1"/>
              </a:solidFill>
              <a:latin typeface="Sylfaen" panose="010A0502050306030303" pitchFamily="18" charset="0"/>
            </a:endParaRPr>
          </a:p>
        </p:txBody>
      </p:sp>
      <p:sp>
        <p:nvSpPr>
          <p:cNvPr id="4" name="Rectangle 2"/>
          <p:cNvSpPr>
            <a:spLocks noGrp="1"/>
          </p:cNvSpPr>
          <p:nvPr>
            <p:ph type="title"/>
          </p:nvPr>
        </p:nvSpPr>
        <p:spPr>
          <a:xfrm>
            <a:off x="0" y="235527"/>
            <a:ext cx="9144000" cy="699655"/>
          </a:xfrm>
        </p:spPr>
        <p:txBody>
          <a:bodyPr>
            <a:normAutofit fontScale="90000"/>
          </a:bodyPr>
          <a:lstStyle/>
          <a:p>
            <a:pPr algn="ctr"/>
            <a:r>
              <a:rPr lang="ru-RU" sz="2800" b="1" dirty="0" smtClean="0">
                <a:solidFill>
                  <a:schemeClr val="tx1"/>
                </a:solidFill>
                <a:latin typeface="Sylfaen" pitchFamily="18" charset="0"/>
              </a:rPr>
              <a:t>Выявленные нарушения в ходе проверок поставщиков </a:t>
            </a:r>
            <a:br>
              <a:rPr lang="ru-RU" sz="2800" b="1" dirty="0" smtClean="0">
                <a:solidFill>
                  <a:schemeClr val="tx1"/>
                </a:solidFill>
                <a:latin typeface="Sylfaen" pitchFamily="18" charset="0"/>
              </a:rPr>
            </a:br>
            <a:r>
              <a:rPr lang="ru-RU" sz="2800" b="1" dirty="0" smtClean="0">
                <a:solidFill>
                  <a:schemeClr val="tx1"/>
                </a:solidFill>
                <a:latin typeface="Sylfaen" pitchFamily="18" charset="0"/>
              </a:rPr>
              <a:t>пищевых продуктов и организаторов питания </a:t>
            </a:r>
            <a:br>
              <a:rPr lang="ru-RU" sz="2800" b="1" dirty="0" smtClean="0">
                <a:solidFill>
                  <a:schemeClr val="tx1"/>
                </a:solidFill>
                <a:latin typeface="Sylfaen" pitchFamily="18" charset="0"/>
              </a:rPr>
            </a:br>
            <a:r>
              <a:rPr lang="ru-RU" sz="2800" b="1" dirty="0" smtClean="0">
                <a:solidFill>
                  <a:schemeClr val="tx1"/>
                </a:solidFill>
                <a:latin typeface="Sylfaen" pitchFamily="18" charset="0"/>
              </a:rPr>
              <a:t>в период 2019 </a:t>
            </a:r>
            <a:r>
              <a:rPr lang="ru-RU" sz="2800" b="1" dirty="0" smtClean="0">
                <a:solidFill>
                  <a:schemeClr val="tx1"/>
                </a:solidFill>
                <a:latin typeface="Sylfaen" pitchFamily="18" charset="0"/>
              </a:rPr>
              <a:t>года (до начала ЛОК)</a:t>
            </a:r>
            <a:endParaRPr lang="ru-RU" sz="2800" b="1" u="sng" dirty="0" smtClean="0">
              <a:solidFill>
                <a:schemeClr val="tx1"/>
              </a:solidFill>
              <a:latin typeface="Sylfaen" pitchFamily="18" charset="0"/>
            </a:endParaRPr>
          </a:p>
        </p:txBody>
      </p:sp>
      <p:pic>
        <p:nvPicPr>
          <p:cNvPr id="2" name="Рисунок 1"/>
          <p:cNvPicPr>
            <a:picLocks noChangeAspect="1"/>
          </p:cNvPicPr>
          <p:nvPr/>
        </p:nvPicPr>
        <p:blipFill>
          <a:blip r:embed="rId2"/>
          <a:stretch>
            <a:fillRect/>
          </a:stretch>
        </p:blipFill>
        <p:spPr>
          <a:xfrm>
            <a:off x="8296583" y="0"/>
            <a:ext cx="847417" cy="951058"/>
          </a:xfrm>
          <a:prstGeom prst="rect">
            <a:avLst/>
          </a:prstGeom>
        </p:spPr>
      </p:pic>
    </p:spTree>
    <p:extLst>
      <p:ext uri="{BB962C8B-B14F-4D97-AF65-F5344CB8AC3E}">
        <p14:creationId xmlns:p14="http://schemas.microsoft.com/office/powerpoint/2010/main" val="1921150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a:xfrm>
            <a:off x="0" y="475529"/>
            <a:ext cx="9144000" cy="2973186"/>
          </a:xfrm>
        </p:spPr>
        <p:txBody>
          <a:bodyPr>
            <a:normAutofit/>
          </a:bodyPr>
          <a:lstStyle/>
          <a:p>
            <a:pPr algn="ctr"/>
            <a:r>
              <a:rPr lang="ru-RU" sz="2800" b="1" dirty="0" smtClean="0">
                <a:solidFill>
                  <a:schemeClr val="tx1"/>
                </a:solidFill>
                <a:latin typeface="Sylfaen" pitchFamily="18" charset="0"/>
              </a:rPr>
              <a:t>При организации поставок пищевых продуктов </a:t>
            </a:r>
            <a:r>
              <a:rPr lang="ru-RU" sz="2800" b="1" dirty="0">
                <a:solidFill>
                  <a:schemeClr val="tx1"/>
                </a:solidFill>
                <a:latin typeface="Sylfaen" pitchFamily="18" charset="0"/>
              </a:rPr>
              <a:t>из базовых (заготовочных) предприятий </a:t>
            </a:r>
            <a:r>
              <a:rPr lang="ru-RU" sz="2800" b="1" dirty="0" smtClean="0">
                <a:solidFill>
                  <a:schemeClr val="tx1"/>
                </a:solidFill>
                <a:latin typeface="Sylfaen" pitchFamily="18" charset="0"/>
              </a:rPr>
              <a:t>обратить особое внимание на условия погрузки/разгрузки пищевой продукции и готовых блюд, соблюдение температурных условий транспортировки и времени доставки!</a:t>
            </a:r>
            <a:endParaRPr lang="ru-RU" sz="2800" b="1" u="sng" dirty="0" smtClean="0">
              <a:solidFill>
                <a:schemeClr val="tx1"/>
              </a:solidFill>
              <a:latin typeface="Sylfaen" pitchFamily="18" charset="0"/>
            </a:endParaRPr>
          </a:p>
        </p:txBody>
      </p:sp>
      <p:pic>
        <p:nvPicPr>
          <p:cNvPr id="2" name="Рисунок 1"/>
          <p:cNvPicPr>
            <a:picLocks noChangeAspect="1"/>
          </p:cNvPicPr>
          <p:nvPr/>
        </p:nvPicPr>
        <p:blipFill>
          <a:blip r:embed="rId2"/>
          <a:stretch>
            <a:fillRect/>
          </a:stretch>
        </p:blipFill>
        <p:spPr>
          <a:xfrm>
            <a:off x="8296583" y="0"/>
            <a:ext cx="847417" cy="951058"/>
          </a:xfrm>
          <a:prstGeom prst="rect">
            <a:avLst/>
          </a:prstGeom>
        </p:spPr>
      </p:pic>
      <p:pic>
        <p:nvPicPr>
          <p:cNvPr id="3" name="Рисунок 2"/>
          <p:cNvPicPr>
            <a:picLocks noChangeAspect="1"/>
          </p:cNvPicPr>
          <p:nvPr/>
        </p:nvPicPr>
        <p:blipFill>
          <a:blip r:embed="rId3"/>
          <a:stretch>
            <a:fillRect/>
          </a:stretch>
        </p:blipFill>
        <p:spPr>
          <a:xfrm>
            <a:off x="0" y="3010870"/>
            <a:ext cx="9144000" cy="3847130"/>
          </a:xfrm>
          <a:prstGeom prst="rect">
            <a:avLst/>
          </a:prstGeom>
        </p:spPr>
      </p:pic>
    </p:spTree>
    <p:extLst>
      <p:ext uri="{BB962C8B-B14F-4D97-AF65-F5344CB8AC3E}">
        <p14:creationId xmlns:p14="http://schemas.microsoft.com/office/powerpoint/2010/main" val="3663426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8209" y="0"/>
            <a:ext cx="8655627" cy="678873"/>
          </a:xfrm>
        </p:spPr>
        <p:txBody>
          <a:bodyPr>
            <a:normAutofit fontScale="90000"/>
          </a:bodyPr>
          <a:lstStyle/>
          <a:p>
            <a:pPr algn="ctr"/>
            <a:r>
              <a:rPr lang="ru-RU" b="1" dirty="0" smtClean="0">
                <a:solidFill>
                  <a:schemeClr val="tx1"/>
                </a:solidFill>
                <a:latin typeface="Sylfaen" pitchFamily="18" charset="0"/>
                <a:ea typeface="Calibri" panose="020F0502020204030204" pitchFamily="34" charset="0"/>
                <a:cs typeface="Times New Roman" panose="02020603050405020304" pitchFamily="18" charset="0"/>
              </a:rPr>
              <a:t>Ответственность за несоблюдение законодательства о СЭБ</a:t>
            </a:r>
            <a:endParaRPr lang="ru-RU" dirty="0">
              <a:solidFill>
                <a:schemeClr val="tx1"/>
              </a:solidFill>
              <a:latin typeface="Sylfaen" pitchFamily="18" charset="0"/>
            </a:endParaRPr>
          </a:p>
        </p:txBody>
      </p:sp>
      <p:sp>
        <p:nvSpPr>
          <p:cNvPr id="3" name="Объект 2"/>
          <p:cNvSpPr>
            <a:spLocks noGrp="1"/>
          </p:cNvSpPr>
          <p:nvPr>
            <p:ph idx="1"/>
          </p:nvPr>
        </p:nvSpPr>
        <p:spPr>
          <a:xfrm>
            <a:off x="282872" y="1184564"/>
            <a:ext cx="8437419" cy="3813463"/>
          </a:xfrm>
        </p:spPr>
        <p:txBody>
          <a:bodyPr>
            <a:noAutofit/>
          </a:bodyPr>
          <a:lstStyle/>
          <a:p>
            <a:pPr marL="0" indent="0" algn="ctr">
              <a:buNone/>
            </a:pPr>
            <a:r>
              <a:rPr lang="ru-RU" sz="2400" b="1" dirty="0">
                <a:solidFill>
                  <a:schemeClr val="tx1"/>
                </a:solidFill>
                <a:latin typeface="Sylfaen" panose="010A0502050306030303" pitchFamily="18" charset="0"/>
              </a:rPr>
              <a:t>Кодекс Российской Федерации </a:t>
            </a:r>
            <a:endParaRPr lang="ru-RU" sz="2400" b="1" dirty="0" smtClean="0">
              <a:solidFill>
                <a:schemeClr val="tx1"/>
              </a:solidFill>
              <a:latin typeface="Sylfaen" panose="010A0502050306030303" pitchFamily="18" charset="0"/>
            </a:endParaRPr>
          </a:p>
          <a:p>
            <a:pPr marL="0" indent="0" algn="ctr">
              <a:buNone/>
            </a:pPr>
            <a:r>
              <a:rPr lang="ru-RU" sz="2400" b="1" dirty="0" smtClean="0">
                <a:solidFill>
                  <a:schemeClr val="tx1"/>
                </a:solidFill>
                <a:latin typeface="Sylfaen" panose="010A0502050306030303" pitchFamily="18" charset="0"/>
              </a:rPr>
              <a:t>об </a:t>
            </a:r>
            <a:r>
              <a:rPr lang="ru-RU" sz="2400" b="1" dirty="0">
                <a:solidFill>
                  <a:schemeClr val="tx1"/>
                </a:solidFill>
                <a:latin typeface="Sylfaen" panose="010A0502050306030303" pitchFamily="18" charset="0"/>
              </a:rPr>
              <a:t>административных </a:t>
            </a:r>
            <a:r>
              <a:rPr lang="ru-RU" sz="2400" b="1" dirty="0" smtClean="0">
                <a:solidFill>
                  <a:schemeClr val="tx1"/>
                </a:solidFill>
                <a:latin typeface="Sylfaen" panose="010A0502050306030303" pitchFamily="18" charset="0"/>
              </a:rPr>
              <a:t>правонарушениях </a:t>
            </a:r>
          </a:p>
          <a:p>
            <a:pPr marL="0" indent="0" algn="ctr">
              <a:buNone/>
            </a:pPr>
            <a:r>
              <a:rPr lang="ru-RU" sz="2400" b="1" dirty="0" smtClean="0">
                <a:solidFill>
                  <a:schemeClr val="tx1"/>
                </a:solidFill>
                <a:latin typeface="Sylfaen" panose="010A0502050306030303" pitchFamily="18" charset="0"/>
              </a:rPr>
              <a:t>от </a:t>
            </a:r>
            <a:r>
              <a:rPr lang="ru-RU" sz="2400" b="1" dirty="0">
                <a:solidFill>
                  <a:schemeClr val="tx1"/>
                </a:solidFill>
                <a:latin typeface="Sylfaen" panose="010A0502050306030303" pitchFamily="18" charset="0"/>
              </a:rPr>
              <a:t>30.12.2001 N 195-ФЗ </a:t>
            </a:r>
            <a:endParaRPr lang="ru-RU" sz="2400" b="1" dirty="0" smtClean="0">
              <a:solidFill>
                <a:schemeClr val="tx1"/>
              </a:solidFill>
              <a:latin typeface="Sylfaen" panose="010A0502050306030303" pitchFamily="18" charset="0"/>
            </a:endParaRPr>
          </a:p>
          <a:p>
            <a:pPr marL="0" indent="0" algn="ctr">
              <a:buNone/>
            </a:pPr>
            <a:r>
              <a:rPr lang="ru-RU" b="1" dirty="0" smtClean="0">
                <a:solidFill>
                  <a:schemeClr val="tx1"/>
                </a:solidFill>
                <a:latin typeface="Sylfaen" panose="010A0502050306030303" pitchFamily="18" charset="0"/>
              </a:rPr>
              <a:t>Статья 6.7</a:t>
            </a:r>
            <a:r>
              <a:rPr lang="ru-RU" b="1" dirty="0">
                <a:solidFill>
                  <a:schemeClr val="tx1"/>
                </a:solidFill>
                <a:latin typeface="Sylfaen" panose="010A0502050306030303" pitchFamily="18" charset="0"/>
              </a:rPr>
              <a:t>. Нарушение санитарно-эпидемиологических требований к условиям отдыха и оздоровления детей, их воспитания и обучения</a:t>
            </a:r>
          </a:p>
          <a:p>
            <a:pPr marL="0" indent="0" algn="just">
              <a:buNone/>
            </a:pPr>
            <a:r>
              <a:rPr lang="ru-RU" dirty="0" smtClean="0">
                <a:solidFill>
                  <a:schemeClr val="tx1"/>
                </a:solidFill>
                <a:latin typeface="Sylfaen" panose="010A0502050306030303" pitchFamily="18" charset="0"/>
              </a:rPr>
              <a:t> </a:t>
            </a:r>
            <a:r>
              <a:rPr lang="ru-RU" b="1" dirty="0" smtClean="0">
                <a:solidFill>
                  <a:schemeClr val="tx1"/>
                </a:solidFill>
                <a:latin typeface="Sylfaen" panose="010A0502050306030303" pitchFamily="18" charset="0"/>
              </a:rPr>
              <a:t>Часть 1:</a:t>
            </a:r>
            <a:r>
              <a:rPr lang="ru-RU" dirty="0">
                <a:solidFill>
                  <a:schemeClr val="tx1"/>
                </a:solidFill>
                <a:latin typeface="Sylfaen" panose="010A0502050306030303" pitchFamily="18" charset="0"/>
              </a:rPr>
              <a:t> наложение административного штрафа на должностных лиц в размере </a:t>
            </a:r>
            <a:r>
              <a:rPr lang="ru-RU" b="1" dirty="0">
                <a:solidFill>
                  <a:schemeClr val="tx1"/>
                </a:solidFill>
                <a:latin typeface="Sylfaen" panose="010A0502050306030303" pitchFamily="18" charset="0"/>
              </a:rPr>
              <a:t>от трех тысяч до семи тысяч рублей</a:t>
            </a:r>
            <a:r>
              <a:rPr lang="ru-RU" dirty="0">
                <a:solidFill>
                  <a:schemeClr val="tx1"/>
                </a:solidFill>
                <a:latin typeface="Sylfaen" panose="010A0502050306030303" pitchFamily="18" charset="0"/>
              </a:rPr>
              <a:t>; на юридических лиц - </a:t>
            </a:r>
            <a:r>
              <a:rPr lang="ru-RU" b="1" dirty="0">
                <a:solidFill>
                  <a:schemeClr val="tx1"/>
                </a:solidFill>
                <a:latin typeface="Sylfaen" panose="010A0502050306030303" pitchFamily="18" charset="0"/>
              </a:rPr>
              <a:t>от тридцати тысяч до семидесяти тысяч рублей</a:t>
            </a:r>
          </a:p>
          <a:p>
            <a:pPr marL="0" indent="0" algn="just">
              <a:buNone/>
            </a:pPr>
            <a:r>
              <a:rPr lang="ru-RU" b="1" dirty="0">
                <a:solidFill>
                  <a:schemeClr val="tx1"/>
                </a:solidFill>
                <a:latin typeface="Sylfaen" panose="010A0502050306030303" pitchFamily="18" charset="0"/>
              </a:rPr>
              <a:t>Часть </a:t>
            </a:r>
            <a:r>
              <a:rPr lang="ru-RU" b="1" dirty="0" smtClean="0">
                <a:solidFill>
                  <a:schemeClr val="tx1"/>
                </a:solidFill>
                <a:latin typeface="Sylfaen" panose="010A0502050306030303" pitchFamily="18" charset="0"/>
              </a:rPr>
              <a:t>2 (повторное совершение правонарушений</a:t>
            </a:r>
            <a:r>
              <a:rPr lang="ru-RU" b="1" dirty="0">
                <a:solidFill>
                  <a:schemeClr val="tx1"/>
                </a:solidFill>
                <a:latin typeface="Sylfaen" panose="010A0502050306030303" pitchFamily="18" charset="0"/>
              </a:rPr>
              <a:t>): </a:t>
            </a:r>
            <a:r>
              <a:rPr lang="ru-RU" dirty="0" smtClean="0">
                <a:solidFill>
                  <a:schemeClr val="tx1"/>
                </a:solidFill>
                <a:latin typeface="Sylfaen" panose="010A0502050306030303" pitchFamily="18" charset="0"/>
              </a:rPr>
              <a:t>наложение </a:t>
            </a:r>
            <a:r>
              <a:rPr lang="ru-RU" dirty="0">
                <a:solidFill>
                  <a:schemeClr val="tx1"/>
                </a:solidFill>
                <a:latin typeface="Sylfaen" panose="010A0502050306030303" pitchFamily="18" charset="0"/>
              </a:rPr>
              <a:t>административного штрафа на должностных лиц в размере </a:t>
            </a:r>
            <a:r>
              <a:rPr lang="ru-RU" b="1" dirty="0">
                <a:solidFill>
                  <a:schemeClr val="tx1"/>
                </a:solidFill>
                <a:latin typeface="Sylfaen" panose="010A0502050306030303" pitchFamily="18" charset="0"/>
              </a:rPr>
              <a:t>от десяти тысяч до пятнадцати тысяч </a:t>
            </a:r>
            <a:r>
              <a:rPr lang="ru-RU" dirty="0">
                <a:solidFill>
                  <a:schemeClr val="tx1"/>
                </a:solidFill>
                <a:latin typeface="Sylfaen" panose="010A0502050306030303" pitchFamily="18" charset="0"/>
              </a:rPr>
              <a:t>рублей; на юридических лиц - </a:t>
            </a:r>
            <a:r>
              <a:rPr lang="ru-RU" b="1" dirty="0">
                <a:solidFill>
                  <a:schemeClr val="tx1"/>
                </a:solidFill>
                <a:latin typeface="Sylfaen" panose="010A0502050306030303" pitchFamily="18" charset="0"/>
              </a:rPr>
              <a:t>от ста тысяч до ста пятидесяти тысяч рублей или административное приостановление деятельности на срок до девяноста суток.</a:t>
            </a:r>
          </a:p>
          <a:p>
            <a:pPr marL="0" indent="0" algn="ctr">
              <a:buNone/>
            </a:pPr>
            <a:r>
              <a:rPr lang="ru-RU" sz="2800" b="1" dirty="0" smtClean="0">
                <a:solidFill>
                  <a:srgbClr val="FF0000"/>
                </a:solidFill>
                <a:latin typeface="Sylfaen" panose="010A0502050306030303" pitchFamily="18" charset="0"/>
              </a:rPr>
              <a:t>Предупреждение в качестве меры наказания не предусмотрено диспозицией статьи!</a:t>
            </a:r>
            <a:endParaRPr lang="ru-RU" sz="2800" b="1" dirty="0">
              <a:solidFill>
                <a:srgbClr val="FF0000"/>
              </a:solidFill>
              <a:latin typeface="Sylfaen" panose="010A0502050306030303" pitchFamily="18" charset="0"/>
            </a:endParaRPr>
          </a:p>
        </p:txBody>
      </p:sp>
      <p:pic>
        <p:nvPicPr>
          <p:cNvPr id="4" name="Рисунок 3"/>
          <p:cNvPicPr>
            <a:picLocks noChangeAspect="1"/>
          </p:cNvPicPr>
          <p:nvPr/>
        </p:nvPicPr>
        <p:blipFill>
          <a:blip r:embed="rId2"/>
          <a:stretch>
            <a:fillRect/>
          </a:stretch>
        </p:blipFill>
        <p:spPr>
          <a:xfrm>
            <a:off x="8296583" y="0"/>
            <a:ext cx="847417" cy="951058"/>
          </a:xfrm>
          <a:prstGeom prst="rect">
            <a:avLst/>
          </a:prstGeom>
        </p:spPr>
      </p:pic>
    </p:spTree>
    <p:extLst>
      <p:ext uri="{BB962C8B-B14F-4D97-AF65-F5344CB8AC3E}">
        <p14:creationId xmlns:p14="http://schemas.microsoft.com/office/powerpoint/2010/main" val="1207684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2872" y="136092"/>
            <a:ext cx="8655627" cy="678873"/>
          </a:xfrm>
        </p:spPr>
        <p:txBody>
          <a:bodyPr>
            <a:noAutofit/>
          </a:bodyPr>
          <a:lstStyle/>
          <a:p>
            <a:pPr algn="ctr"/>
            <a:r>
              <a:rPr lang="ru-RU" sz="2400" b="1" dirty="0" smtClean="0">
                <a:solidFill>
                  <a:schemeClr val="tx1"/>
                </a:solidFill>
                <a:latin typeface="Sylfaen" pitchFamily="18" charset="0"/>
                <a:ea typeface="Calibri" panose="020F0502020204030204" pitchFamily="34" charset="0"/>
                <a:cs typeface="Times New Roman" panose="02020603050405020304" pitchFamily="18" charset="0"/>
              </a:rPr>
              <a:t>Ответственность за несоблюдение законодательства о техническом регулировании</a:t>
            </a:r>
            <a:endParaRPr lang="ru-RU" sz="2400" dirty="0">
              <a:solidFill>
                <a:schemeClr val="tx1"/>
              </a:solidFill>
              <a:latin typeface="Sylfaen" pitchFamily="18" charset="0"/>
            </a:endParaRPr>
          </a:p>
        </p:txBody>
      </p:sp>
      <p:sp>
        <p:nvSpPr>
          <p:cNvPr id="3" name="Объект 2"/>
          <p:cNvSpPr>
            <a:spLocks noGrp="1"/>
          </p:cNvSpPr>
          <p:nvPr>
            <p:ph idx="1"/>
          </p:nvPr>
        </p:nvSpPr>
        <p:spPr>
          <a:xfrm>
            <a:off x="282872" y="1026622"/>
            <a:ext cx="8437419" cy="5731625"/>
          </a:xfrm>
        </p:spPr>
        <p:txBody>
          <a:bodyPr>
            <a:noAutofit/>
          </a:bodyPr>
          <a:lstStyle/>
          <a:p>
            <a:pPr marL="0" indent="0" algn="ctr">
              <a:buNone/>
            </a:pPr>
            <a:r>
              <a:rPr lang="ru-RU" sz="2000" b="1" dirty="0">
                <a:solidFill>
                  <a:schemeClr val="tx1"/>
                </a:solidFill>
                <a:latin typeface="Sylfaen" panose="010A0502050306030303" pitchFamily="18" charset="0"/>
              </a:rPr>
              <a:t>Кодекс Российской Федерации </a:t>
            </a:r>
            <a:endParaRPr lang="ru-RU" sz="2000" b="1" dirty="0" smtClean="0">
              <a:solidFill>
                <a:schemeClr val="tx1"/>
              </a:solidFill>
              <a:latin typeface="Sylfaen" panose="010A0502050306030303" pitchFamily="18" charset="0"/>
            </a:endParaRPr>
          </a:p>
          <a:p>
            <a:pPr marL="0" indent="0" algn="ctr">
              <a:buNone/>
            </a:pPr>
            <a:r>
              <a:rPr lang="ru-RU" sz="2000" b="1" dirty="0" smtClean="0">
                <a:solidFill>
                  <a:schemeClr val="tx1"/>
                </a:solidFill>
                <a:latin typeface="Sylfaen" panose="010A0502050306030303" pitchFamily="18" charset="0"/>
              </a:rPr>
              <a:t>об </a:t>
            </a:r>
            <a:r>
              <a:rPr lang="ru-RU" sz="2000" b="1" dirty="0">
                <a:solidFill>
                  <a:schemeClr val="tx1"/>
                </a:solidFill>
                <a:latin typeface="Sylfaen" panose="010A0502050306030303" pitchFamily="18" charset="0"/>
              </a:rPr>
              <a:t>административных </a:t>
            </a:r>
            <a:r>
              <a:rPr lang="ru-RU" sz="2000" b="1" dirty="0" smtClean="0">
                <a:solidFill>
                  <a:schemeClr val="tx1"/>
                </a:solidFill>
                <a:latin typeface="Sylfaen" panose="010A0502050306030303" pitchFamily="18" charset="0"/>
              </a:rPr>
              <a:t>правонарушениях </a:t>
            </a:r>
          </a:p>
          <a:p>
            <a:pPr marL="0" indent="0" algn="ctr">
              <a:buNone/>
            </a:pPr>
            <a:r>
              <a:rPr lang="ru-RU" sz="2000" b="1" dirty="0" smtClean="0">
                <a:solidFill>
                  <a:schemeClr val="tx1"/>
                </a:solidFill>
                <a:latin typeface="Sylfaen" panose="010A0502050306030303" pitchFamily="18" charset="0"/>
              </a:rPr>
              <a:t>от </a:t>
            </a:r>
            <a:r>
              <a:rPr lang="ru-RU" sz="2000" b="1" dirty="0">
                <a:solidFill>
                  <a:schemeClr val="tx1"/>
                </a:solidFill>
                <a:latin typeface="Sylfaen" panose="010A0502050306030303" pitchFamily="18" charset="0"/>
              </a:rPr>
              <a:t>30.12.2001 N 195-ФЗ </a:t>
            </a:r>
            <a:endParaRPr lang="ru-RU" sz="2000" b="1" dirty="0" smtClean="0">
              <a:solidFill>
                <a:schemeClr val="tx1"/>
              </a:solidFill>
              <a:latin typeface="Sylfaen" panose="010A0502050306030303" pitchFamily="18" charset="0"/>
            </a:endParaRPr>
          </a:p>
          <a:p>
            <a:pPr marL="0" indent="0" algn="ctr">
              <a:buNone/>
            </a:pPr>
            <a:r>
              <a:rPr lang="ru-RU" b="1" dirty="0" smtClean="0">
                <a:solidFill>
                  <a:schemeClr val="tx1"/>
                </a:solidFill>
                <a:latin typeface="Sylfaen" panose="010A0502050306030303" pitchFamily="18" charset="0"/>
              </a:rPr>
              <a:t>Статья 14.43</a:t>
            </a:r>
            <a:r>
              <a:rPr lang="ru-RU" b="1" dirty="0">
                <a:solidFill>
                  <a:schemeClr val="tx1"/>
                </a:solidFill>
                <a:latin typeface="Sylfaen" panose="010A0502050306030303" pitchFamily="18" charset="0"/>
              </a:rPr>
              <a:t>. Нарушение </a:t>
            </a:r>
            <a:r>
              <a:rPr lang="ru-RU" b="1" dirty="0" smtClean="0">
                <a:solidFill>
                  <a:schemeClr val="tx1"/>
                </a:solidFill>
                <a:latin typeface="Sylfaen" panose="010A0502050306030303" pitchFamily="18" charset="0"/>
              </a:rPr>
              <a:t>требований </a:t>
            </a:r>
            <a:r>
              <a:rPr lang="ru-RU" b="1" dirty="0">
                <a:solidFill>
                  <a:schemeClr val="tx1"/>
                </a:solidFill>
                <a:latin typeface="Sylfaen" panose="010A0502050306030303" pitchFamily="18" charset="0"/>
              </a:rPr>
              <a:t>технических регламентов</a:t>
            </a:r>
          </a:p>
          <a:p>
            <a:pPr marL="0" indent="0" algn="just">
              <a:buNone/>
            </a:pPr>
            <a:r>
              <a:rPr lang="ru-RU" dirty="0" smtClean="0">
                <a:solidFill>
                  <a:schemeClr val="tx1"/>
                </a:solidFill>
                <a:latin typeface="Sylfaen" panose="010A0502050306030303" pitchFamily="18" charset="0"/>
              </a:rPr>
              <a:t> </a:t>
            </a:r>
            <a:r>
              <a:rPr lang="ru-RU" b="1" dirty="0" smtClean="0">
                <a:solidFill>
                  <a:schemeClr val="tx1"/>
                </a:solidFill>
                <a:latin typeface="Sylfaen" panose="010A0502050306030303" pitchFamily="18" charset="0"/>
              </a:rPr>
              <a:t>Часть 1:</a:t>
            </a:r>
            <a:r>
              <a:rPr lang="ru-RU" dirty="0">
                <a:solidFill>
                  <a:schemeClr val="tx1"/>
                </a:solidFill>
                <a:latin typeface="Sylfaen" panose="010A0502050306030303" pitchFamily="18" charset="0"/>
              </a:rPr>
              <a:t> наложение административного штрафа на граждан в размере </a:t>
            </a:r>
            <a:r>
              <a:rPr lang="ru-RU" b="1" dirty="0">
                <a:solidFill>
                  <a:schemeClr val="tx1"/>
                </a:solidFill>
                <a:latin typeface="Sylfaen" panose="010A0502050306030303" pitchFamily="18" charset="0"/>
              </a:rPr>
              <a:t>от одной тысячи до двух тысяч</a:t>
            </a:r>
            <a:r>
              <a:rPr lang="ru-RU" dirty="0">
                <a:solidFill>
                  <a:schemeClr val="tx1"/>
                </a:solidFill>
                <a:latin typeface="Sylfaen" panose="010A0502050306030303" pitchFamily="18" charset="0"/>
              </a:rPr>
              <a:t> </a:t>
            </a:r>
            <a:r>
              <a:rPr lang="ru-RU" b="1" dirty="0">
                <a:solidFill>
                  <a:schemeClr val="tx1"/>
                </a:solidFill>
                <a:latin typeface="Sylfaen" panose="010A0502050306030303" pitchFamily="18" charset="0"/>
              </a:rPr>
              <a:t>рублей</a:t>
            </a:r>
            <a:r>
              <a:rPr lang="ru-RU" dirty="0">
                <a:solidFill>
                  <a:schemeClr val="tx1"/>
                </a:solidFill>
                <a:latin typeface="Sylfaen" panose="010A0502050306030303" pitchFamily="18" charset="0"/>
              </a:rPr>
              <a:t>; на должностных лиц - </a:t>
            </a:r>
            <a:r>
              <a:rPr lang="ru-RU" b="1" dirty="0">
                <a:solidFill>
                  <a:schemeClr val="tx1"/>
                </a:solidFill>
                <a:latin typeface="Sylfaen" panose="010A0502050306030303" pitchFamily="18" charset="0"/>
              </a:rPr>
              <a:t>от десяти тысяч до двадцати тысяч рублей</a:t>
            </a:r>
            <a:r>
              <a:rPr lang="ru-RU" dirty="0">
                <a:solidFill>
                  <a:schemeClr val="tx1"/>
                </a:solidFill>
                <a:latin typeface="Sylfaen" panose="010A0502050306030303" pitchFamily="18" charset="0"/>
              </a:rPr>
              <a:t>; на лиц, осуществляющих предпринимательскую деятельность без образования юридического лица, - </a:t>
            </a:r>
            <a:r>
              <a:rPr lang="ru-RU" b="1" dirty="0">
                <a:solidFill>
                  <a:schemeClr val="tx1"/>
                </a:solidFill>
                <a:latin typeface="Sylfaen" panose="010A0502050306030303" pitchFamily="18" charset="0"/>
              </a:rPr>
              <a:t>от двадцати тысяч до тридцати тысяч рублей</a:t>
            </a:r>
            <a:r>
              <a:rPr lang="ru-RU" dirty="0">
                <a:solidFill>
                  <a:schemeClr val="tx1"/>
                </a:solidFill>
                <a:latin typeface="Sylfaen" panose="010A0502050306030303" pitchFamily="18" charset="0"/>
              </a:rPr>
              <a:t>; на юридических лиц - </a:t>
            </a:r>
            <a:r>
              <a:rPr lang="ru-RU" b="1" dirty="0">
                <a:solidFill>
                  <a:schemeClr val="tx1"/>
                </a:solidFill>
                <a:latin typeface="Sylfaen" panose="010A0502050306030303" pitchFamily="18" charset="0"/>
              </a:rPr>
              <a:t>от ста тысяч до трехсот тысяч рублей</a:t>
            </a:r>
            <a:r>
              <a:rPr lang="ru-RU" dirty="0">
                <a:solidFill>
                  <a:schemeClr val="tx1"/>
                </a:solidFill>
                <a:latin typeface="Sylfaen" panose="010A0502050306030303" pitchFamily="18" charset="0"/>
              </a:rPr>
              <a:t>.</a:t>
            </a:r>
          </a:p>
          <a:p>
            <a:pPr marL="0" indent="0" algn="just">
              <a:buNone/>
            </a:pPr>
            <a:r>
              <a:rPr lang="ru-RU" b="1" dirty="0" smtClean="0">
                <a:solidFill>
                  <a:schemeClr val="tx1"/>
                </a:solidFill>
                <a:latin typeface="Sylfaen" panose="010A0502050306030303" pitchFamily="18" charset="0"/>
              </a:rPr>
              <a:t>Часть 2 (часть 1 + угроза причинения вреда или вред уже причинен): </a:t>
            </a:r>
            <a:r>
              <a:rPr lang="ru-RU" dirty="0">
                <a:solidFill>
                  <a:schemeClr val="tx1"/>
                </a:solidFill>
                <a:latin typeface="Sylfaen" panose="010A0502050306030303" pitchFamily="18" charset="0"/>
              </a:rPr>
              <a:t>наложение административного штрафа на граждан в размере </a:t>
            </a:r>
            <a:r>
              <a:rPr lang="ru-RU" b="1" dirty="0">
                <a:solidFill>
                  <a:schemeClr val="tx1"/>
                </a:solidFill>
                <a:latin typeface="Sylfaen" panose="010A0502050306030303" pitchFamily="18" charset="0"/>
              </a:rPr>
              <a:t>от двух тысяч до четырех тысяч рублей </a:t>
            </a:r>
            <a:r>
              <a:rPr lang="ru-RU" dirty="0">
                <a:solidFill>
                  <a:schemeClr val="tx1"/>
                </a:solidFill>
                <a:latin typeface="Sylfaen" panose="010A0502050306030303" pitchFamily="18" charset="0"/>
              </a:rPr>
              <a:t>с конфискацией предметов административного правонарушения либо без таковой; на должностных лиц - </a:t>
            </a:r>
            <a:r>
              <a:rPr lang="ru-RU" b="1" dirty="0">
                <a:solidFill>
                  <a:schemeClr val="tx1"/>
                </a:solidFill>
                <a:latin typeface="Sylfaen" panose="010A0502050306030303" pitchFamily="18" charset="0"/>
              </a:rPr>
              <a:t>от двадцати тысяч до тридцати тысяч рублей</a:t>
            </a:r>
            <a:r>
              <a:rPr lang="ru-RU" dirty="0">
                <a:solidFill>
                  <a:schemeClr val="tx1"/>
                </a:solidFill>
                <a:latin typeface="Sylfaen" panose="010A0502050306030303" pitchFamily="18" charset="0"/>
              </a:rPr>
              <a:t>; на лиц, осуществляющих предпринимательскую деятельность без образования юридического лица, - </a:t>
            </a:r>
            <a:r>
              <a:rPr lang="ru-RU" b="1" dirty="0">
                <a:solidFill>
                  <a:schemeClr val="tx1"/>
                </a:solidFill>
                <a:latin typeface="Sylfaen" panose="010A0502050306030303" pitchFamily="18" charset="0"/>
              </a:rPr>
              <a:t>от тридцати тысяч до сорока тысяч рублей </a:t>
            </a:r>
            <a:r>
              <a:rPr lang="ru-RU" dirty="0">
                <a:solidFill>
                  <a:schemeClr val="tx1"/>
                </a:solidFill>
                <a:latin typeface="Sylfaen" panose="010A0502050306030303" pitchFamily="18" charset="0"/>
              </a:rPr>
              <a:t>с конфискацией предметов административного правонарушения либо без таковой; на юридических лиц - </a:t>
            </a:r>
            <a:r>
              <a:rPr lang="ru-RU" b="1" dirty="0">
                <a:solidFill>
                  <a:schemeClr val="tx1"/>
                </a:solidFill>
                <a:latin typeface="Sylfaen" panose="010A0502050306030303" pitchFamily="18" charset="0"/>
              </a:rPr>
              <a:t>от трехсот тысяч до шестисот тысяч рублей </a:t>
            </a:r>
            <a:r>
              <a:rPr lang="ru-RU" dirty="0">
                <a:solidFill>
                  <a:schemeClr val="tx1"/>
                </a:solidFill>
                <a:latin typeface="Sylfaen" panose="010A0502050306030303" pitchFamily="18" charset="0"/>
              </a:rPr>
              <a:t>с конфискацией предметов административного правонарушения либо без таковой</a:t>
            </a:r>
            <a:r>
              <a:rPr lang="ru-RU" dirty="0" smtClean="0">
                <a:solidFill>
                  <a:schemeClr val="tx1"/>
                </a:solidFill>
                <a:latin typeface="Sylfaen" panose="010A0502050306030303" pitchFamily="18" charset="0"/>
              </a:rPr>
              <a:t>.</a:t>
            </a:r>
            <a:endParaRPr lang="ru-RU" dirty="0">
              <a:solidFill>
                <a:schemeClr val="tx1"/>
              </a:solidFill>
              <a:latin typeface="Sylfaen" panose="010A0502050306030303" pitchFamily="18" charset="0"/>
            </a:endParaRPr>
          </a:p>
        </p:txBody>
      </p:sp>
      <p:pic>
        <p:nvPicPr>
          <p:cNvPr id="4" name="Рисунок 3"/>
          <p:cNvPicPr>
            <a:picLocks noChangeAspect="1"/>
          </p:cNvPicPr>
          <p:nvPr/>
        </p:nvPicPr>
        <p:blipFill>
          <a:blip r:embed="rId2"/>
          <a:stretch>
            <a:fillRect/>
          </a:stretch>
        </p:blipFill>
        <p:spPr>
          <a:xfrm>
            <a:off x="8296583" y="0"/>
            <a:ext cx="847417" cy="951058"/>
          </a:xfrm>
          <a:prstGeom prst="rect">
            <a:avLst/>
          </a:prstGeom>
        </p:spPr>
      </p:pic>
    </p:spTree>
    <p:extLst>
      <p:ext uri="{BB962C8B-B14F-4D97-AF65-F5344CB8AC3E}">
        <p14:creationId xmlns:p14="http://schemas.microsoft.com/office/powerpoint/2010/main" val="1220587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2872" y="136092"/>
            <a:ext cx="8655627" cy="678873"/>
          </a:xfrm>
        </p:spPr>
        <p:txBody>
          <a:bodyPr>
            <a:noAutofit/>
          </a:bodyPr>
          <a:lstStyle/>
          <a:p>
            <a:pPr algn="ctr"/>
            <a:r>
              <a:rPr lang="ru-RU" sz="2400" b="1" dirty="0" smtClean="0">
                <a:solidFill>
                  <a:schemeClr val="tx1"/>
                </a:solidFill>
                <a:latin typeface="Sylfaen" pitchFamily="18" charset="0"/>
                <a:ea typeface="Calibri" panose="020F0502020204030204" pitchFamily="34" charset="0"/>
                <a:cs typeface="Times New Roman" panose="02020603050405020304" pitchFamily="18" charset="0"/>
              </a:rPr>
              <a:t>Ответственность за несоблюдение законодательства о техническом регулировании</a:t>
            </a:r>
            <a:endParaRPr lang="ru-RU" sz="2400" dirty="0">
              <a:solidFill>
                <a:schemeClr val="tx1"/>
              </a:solidFill>
              <a:latin typeface="Sylfaen" pitchFamily="18" charset="0"/>
            </a:endParaRPr>
          </a:p>
        </p:txBody>
      </p:sp>
      <p:sp>
        <p:nvSpPr>
          <p:cNvPr id="3" name="Объект 2"/>
          <p:cNvSpPr>
            <a:spLocks noGrp="1"/>
          </p:cNvSpPr>
          <p:nvPr>
            <p:ph idx="1"/>
          </p:nvPr>
        </p:nvSpPr>
        <p:spPr>
          <a:xfrm>
            <a:off x="282872" y="1017559"/>
            <a:ext cx="8437419" cy="5840441"/>
          </a:xfrm>
        </p:spPr>
        <p:txBody>
          <a:bodyPr>
            <a:noAutofit/>
          </a:bodyPr>
          <a:lstStyle/>
          <a:p>
            <a:pPr marL="0" indent="0" algn="ctr">
              <a:buNone/>
            </a:pPr>
            <a:r>
              <a:rPr lang="ru-RU" sz="2000" b="1" dirty="0">
                <a:solidFill>
                  <a:schemeClr val="tx1"/>
                </a:solidFill>
                <a:latin typeface="Sylfaen" panose="010A0502050306030303" pitchFamily="18" charset="0"/>
              </a:rPr>
              <a:t>Кодекс Российской Федерации </a:t>
            </a:r>
            <a:endParaRPr lang="ru-RU" sz="2000" b="1" dirty="0" smtClean="0">
              <a:solidFill>
                <a:schemeClr val="tx1"/>
              </a:solidFill>
              <a:latin typeface="Sylfaen" panose="010A0502050306030303" pitchFamily="18" charset="0"/>
            </a:endParaRPr>
          </a:p>
          <a:p>
            <a:pPr marL="0" indent="0" algn="ctr">
              <a:buNone/>
            </a:pPr>
            <a:r>
              <a:rPr lang="ru-RU" sz="2000" b="1" dirty="0" smtClean="0">
                <a:solidFill>
                  <a:schemeClr val="tx1"/>
                </a:solidFill>
                <a:latin typeface="Sylfaen" panose="010A0502050306030303" pitchFamily="18" charset="0"/>
              </a:rPr>
              <a:t>об </a:t>
            </a:r>
            <a:r>
              <a:rPr lang="ru-RU" sz="2000" b="1" dirty="0">
                <a:solidFill>
                  <a:schemeClr val="tx1"/>
                </a:solidFill>
                <a:latin typeface="Sylfaen" panose="010A0502050306030303" pitchFamily="18" charset="0"/>
              </a:rPr>
              <a:t>административных </a:t>
            </a:r>
            <a:r>
              <a:rPr lang="ru-RU" sz="2000" b="1" dirty="0" smtClean="0">
                <a:solidFill>
                  <a:schemeClr val="tx1"/>
                </a:solidFill>
                <a:latin typeface="Sylfaen" panose="010A0502050306030303" pitchFamily="18" charset="0"/>
              </a:rPr>
              <a:t>правонарушениях </a:t>
            </a:r>
          </a:p>
          <a:p>
            <a:pPr marL="0" indent="0" algn="ctr">
              <a:buNone/>
            </a:pPr>
            <a:r>
              <a:rPr lang="ru-RU" sz="2000" b="1" dirty="0" smtClean="0">
                <a:solidFill>
                  <a:schemeClr val="tx1"/>
                </a:solidFill>
                <a:latin typeface="Sylfaen" panose="010A0502050306030303" pitchFamily="18" charset="0"/>
              </a:rPr>
              <a:t>от </a:t>
            </a:r>
            <a:r>
              <a:rPr lang="ru-RU" sz="2000" b="1" dirty="0">
                <a:solidFill>
                  <a:schemeClr val="tx1"/>
                </a:solidFill>
                <a:latin typeface="Sylfaen" panose="010A0502050306030303" pitchFamily="18" charset="0"/>
              </a:rPr>
              <a:t>30.12.2001 N 195-ФЗ </a:t>
            </a:r>
            <a:endParaRPr lang="ru-RU" sz="2000" b="1" dirty="0" smtClean="0">
              <a:solidFill>
                <a:schemeClr val="tx1"/>
              </a:solidFill>
              <a:latin typeface="Sylfaen" panose="010A0502050306030303" pitchFamily="18" charset="0"/>
            </a:endParaRPr>
          </a:p>
          <a:p>
            <a:pPr marL="0" indent="0" algn="ctr">
              <a:buNone/>
            </a:pPr>
            <a:r>
              <a:rPr lang="ru-RU" b="1" dirty="0" smtClean="0">
                <a:solidFill>
                  <a:schemeClr val="tx1"/>
                </a:solidFill>
                <a:latin typeface="Sylfaen" panose="010A0502050306030303" pitchFamily="18" charset="0"/>
              </a:rPr>
              <a:t>Статья 14.43</a:t>
            </a:r>
            <a:r>
              <a:rPr lang="ru-RU" b="1" dirty="0">
                <a:solidFill>
                  <a:schemeClr val="tx1"/>
                </a:solidFill>
                <a:latin typeface="Sylfaen" panose="010A0502050306030303" pitchFamily="18" charset="0"/>
              </a:rPr>
              <a:t>. Нарушение </a:t>
            </a:r>
            <a:r>
              <a:rPr lang="ru-RU" b="1" dirty="0" smtClean="0">
                <a:solidFill>
                  <a:schemeClr val="tx1"/>
                </a:solidFill>
                <a:latin typeface="Sylfaen" panose="010A0502050306030303" pitchFamily="18" charset="0"/>
              </a:rPr>
              <a:t>требований </a:t>
            </a:r>
            <a:r>
              <a:rPr lang="ru-RU" b="1" dirty="0">
                <a:solidFill>
                  <a:schemeClr val="tx1"/>
                </a:solidFill>
                <a:latin typeface="Sylfaen" panose="010A0502050306030303" pitchFamily="18" charset="0"/>
              </a:rPr>
              <a:t>технических регламентов</a:t>
            </a:r>
          </a:p>
          <a:p>
            <a:pPr marL="0" indent="0" algn="just">
              <a:buNone/>
            </a:pPr>
            <a:r>
              <a:rPr lang="ru-RU" dirty="0" smtClean="0">
                <a:solidFill>
                  <a:schemeClr val="tx1"/>
                </a:solidFill>
                <a:latin typeface="Sylfaen" panose="010A0502050306030303" pitchFamily="18" charset="0"/>
              </a:rPr>
              <a:t> </a:t>
            </a:r>
            <a:r>
              <a:rPr lang="ru-RU" sz="1600" b="1" dirty="0" smtClean="0">
                <a:solidFill>
                  <a:schemeClr val="tx1"/>
                </a:solidFill>
                <a:latin typeface="Sylfaen" panose="010A0502050306030303" pitchFamily="18" charset="0"/>
              </a:rPr>
              <a:t>Часть 3 (повторное </a:t>
            </a:r>
            <a:r>
              <a:rPr lang="ru-RU" sz="1600" b="1" dirty="0">
                <a:solidFill>
                  <a:schemeClr val="tx1"/>
                </a:solidFill>
                <a:latin typeface="Sylfaen" panose="010A0502050306030303" pitchFamily="18" charset="0"/>
              </a:rPr>
              <a:t>совершение административного правонарушения, предусмотренного частью </a:t>
            </a:r>
            <a:r>
              <a:rPr lang="ru-RU" sz="1600" b="1" dirty="0" smtClean="0">
                <a:solidFill>
                  <a:schemeClr val="tx1"/>
                </a:solidFill>
                <a:latin typeface="Sylfaen" panose="010A0502050306030303" pitchFamily="18" charset="0"/>
              </a:rPr>
              <a:t>2):</a:t>
            </a:r>
            <a:r>
              <a:rPr lang="ru-RU" sz="1600" dirty="0">
                <a:solidFill>
                  <a:schemeClr val="tx1"/>
                </a:solidFill>
                <a:latin typeface="Sylfaen" panose="010A0502050306030303" pitchFamily="18" charset="0"/>
              </a:rPr>
              <a:t> влечет наложение административного штрафа на граждан в размере </a:t>
            </a:r>
            <a:r>
              <a:rPr lang="ru-RU" sz="1600" b="1" dirty="0">
                <a:solidFill>
                  <a:schemeClr val="tx1"/>
                </a:solidFill>
                <a:latin typeface="Sylfaen" panose="010A0502050306030303" pitchFamily="18" charset="0"/>
              </a:rPr>
              <a:t>от четырех тысяч до пяти тысяч рублей</a:t>
            </a:r>
            <a:r>
              <a:rPr lang="ru-RU" sz="1600" dirty="0">
                <a:solidFill>
                  <a:schemeClr val="tx1"/>
                </a:solidFill>
                <a:latin typeface="Sylfaen" panose="010A0502050306030303" pitchFamily="18" charset="0"/>
              </a:rPr>
              <a:t> с конфискацией предметов административного правонарушения; на должностных лиц - </a:t>
            </a:r>
            <a:r>
              <a:rPr lang="ru-RU" sz="1600" b="1" dirty="0">
                <a:solidFill>
                  <a:schemeClr val="tx1"/>
                </a:solidFill>
                <a:latin typeface="Sylfaen" panose="010A0502050306030303" pitchFamily="18" charset="0"/>
              </a:rPr>
              <a:t>от тридцати тысяч до сорока тысяч рублей</a:t>
            </a:r>
            <a:r>
              <a:rPr lang="ru-RU" sz="1600" dirty="0">
                <a:solidFill>
                  <a:schemeClr val="tx1"/>
                </a:solidFill>
                <a:latin typeface="Sylfaen" panose="010A0502050306030303" pitchFamily="18" charset="0"/>
              </a:rPr>
              <a:t>; на лиц, осуществляющих предпринимательскую деятельность без образования юридического лица, - </a:t>
            </a:r>
            <a:r>
              <a:rPr lang="ru-RU" sz="1600" b="1" dirty="0">
                <a:solidFill>
                  <a:schemeClr val="tx1"/>
                </a:solidFill>
                <a:latin typeface="Sylfaen" panose="010A0502050306030303" pitchFamily="18" charset="0"/>
              </a:rPr>
              <a:t>от сорока тысяч до пятидесяти тысяч рублей </a:t>
            </a:r>
            <a:r>
              <a:rPr lang="ru-RU" sz="1600" dirty="0">
                <a:solidFill>
                  <a:schemeClr val="tx1"/>
                </a:solidFill>
                <a:latin typeface="Sylfaen" panose="010A0502050306030303" pitchFamily="18" charset="0"/>
              </a:rPr>
              <a:t>с конфискацией предметов административного правонарушения либо </a:t>
            </a:r>
            <a:r>
              <a:rPr lang="ru-RU" sz="1600" b="1" dirty="0">
                <a:solidFill>
                  <a:schemeClr val="tx1"/>
                </a:solidFill>
                <a:latin typeface="Sylfaen" panose="010A0502050306030303" pitchFamily="18" charset="0"/>
              </a:rPr>
              <a:t>административное приостановление деятельности на срок до девяноста суток </a:t>
            </a:r>
            <a:r>
              <a:rPr lang="ru-RU" sz="1600" dirty="0">
                <a:solidFill>
                  <a:schemeClr val="tx1"/>
                </a:solidFill>
                <a:latin typeface="Sylfaen" panose="010A0502050306030303" pitchFamily="18" charset="0"/>
              </a:rPr>
              <a:t>с конфискацией предметов административного правонарушения; на юридических лиц - </a:t>
            </a:r>
            <a:r>
              <a:rPr lang="ru-RU" sz="1600" b="1" dirty="0">
                <a:solidFill>
                  <a:schemeClr val="tx1"/>
                </a:solidFill>
                <a:latin typeface="Sylfaen" panose="010A0502050306030303" pitchFamily="18" charset="0"/>
              </a:rPr>
              <a:t>от семисот тысяч до одного миллиона рублей </a:t>
            </a:r>
            <a:r>
              <a:rPr lang="ru-RU" sz="1600" dirty="0">
                <a:solidFill>
                  <a:schemeClr val="tx1"/>
                </a:solidFill>
                <a:latin typeface="Sylfaen" panose="010A0502050306030303" pitchFamily="18" charset="0"/>
              </a:rPr>
              <a:t>с конфискацией предметов административного правонарушения либо </a:t>
            </a:r>
            <a:r>
              <a:rPr lang="ru-RU" sz="1600" b="1" dirty="0">
                <a:solidFill>
                  <a:schemeClr val="tx1"/>
                </a:solidFill>
                <a:latin typeface="Sylfaen" panose="010A0502050306030303" pitchFamily="18" charset="0"/>
              </a:rPr>
              <a:t>административное приостановление деятельности</a:t>
            </a:r>
            <a:r>
              <a:rPr lang="ru-RU" sz="1600" dirty="0">
                <a:solidFill>
                  <a:schemeClr val="tx1"/>
                </a:solidFill>
                <a:latin typeface="Sylfaen" panose="010A0502050306030303" pitchFamily="18" charset="0"/>
              </a:rPr>
              <a:t> на срок до девяноста суток с конфискацией предметов административного правонарушения.</a:t>
            </a:r>
          </a:p>
          <a:p>
            <a:pPr marL="0" indent="0" algn="ctr">
              <a:buNone/>
            </a:pPr>
            <a:r>
              <a:rPr lang="ru-RU" sz="2800" b="1" dirty="0" smtClean="0">
                <a:solidFill>
                  <a:srgbClr val="FF0000"/>
                </a:solidFill>
                <a:latin typeface="Sylfaen" panose="010A0502050306030303" pitchFamily="18" charset="0"/>
              </a:rPr>
              <a:t>Предупреждение в качестве меры наказания не предусмотрено диспозицией статьи!</a:t>
            </a:r>
            <a:endParaRPr lang="ru-RU" sz="2800" b="1" dirty="0">
              <a:solidFill>
                <a:srgbClr val="FF0000"/>
              </a:solidFill>
              <a:latin typeface="Sylfaen" panose="010A0502050306030303" pitchFamily="18" charset="0"/>
            </a:endParaRPr>
          </a:p>
        </p:txBody>
      </p:sp>
      <p:pic>
        <p:nvPicPr>
          <p:cNvPr id="4" name="Рисунок 3"/>
          <p:cNvPicPr>
            <a:picLocks noChangeAspect="1"/>
          </p:cNvPicPr>
          <p:nvPr/>
        </p:nvPicPr>
        <p:blipFill>
          <a:blip r:embed="rId2"/>
          <a:stretch>
            <a:fillRect/>
          </a:stretch>
        </p:blipFill>
        <p:spPr>
          <a:xfrm>
            <a:off x="8296583" y="0"/>
            <a:ext cx="847417" cy="951058"/>
          </a:xfrm>
          <a:prstGeom prst="rect">
            <a:avLst/>
          </a:prstGeom>
        </p:spPr>
      </p:pic>
    </p:spTree>
    <p:extLst>
      <p:ext uri="{BB962C8B-B14F-4D97-AF65-F5344CB8AC3E}">
        <p14:creationId xmlns:p14="http://schemas.microsoft.com/office/powerpoint/2010/main" val="3357369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757" y="324196"/>
            <a:ext cx="8645236" cy="1088968"/>
          </a:xfrm>
        </p:spPr>
        <p:txBody>
          <a:bodyPr>
            <a:noAutofit/>
          </a:bodyPr>
          <a:lstStyle/>
          <a:p>
            <a:pPr algn="ctr"/>
            <a:r>
              <a:rPr lang="ru-RU" sz="2800" b="1" dirty="0" smtClean="0">
                <a:solidFill>
                  <a:srgbClr val="FF0000"/>
                </a:solidFill>
                <a:latin typeface="Sylfaen" panose="010A0502050306030303" pitchFamily="18" charset="0"/>
                <a:cs typeface="Times New Roman" panose="02020603050405020304" pitchFamily="18" charset="0"/>
              </a:rPr>
              <a:t>Несоблюдение требований </a:t>
            </a:r>
            <a:r>
              <a:rPr lang="ru-RU" sz="2800" b="1" dirty="0" smtClean="0">
                <a:solidFill>
                  <a:srgbClr val="FF0000"/>
                </a:solidFill>
                <a:latin typeface="Sylfaen" panose="010A0502050306030303" pitchFamily="18" charset="0"/>
                <a:cs typeface="Times New Roman" panose="02020603050405020304" pitchFamily="18" charset="0"/>
              </a:rPr>
              <a:t>влечет </a:t>
            </a:r>
            <a:r>
              <a:rPr lang="ru-RU" sz="2800" b="1" dirty="0" smtClean="0">
                <a:solidFill>
                  <a:srgbClr val="FF0000"/>
                </a:solidFill>
                <a:latin typeface="Sylfaen" panose="010A0502050306030303" pitchFamily="18" charset="0"/>
                <a:cs typeface="Times New Roman" panose="02020603050405020304" pitchFamily="18" charset="0"/>
              </a:rPr>
              <a:t>негативные последствия!!!</a:t>
            </a:r>
            <a:r>
              <a:rPr lang="ru-RU" sz="2800" b="1" dirty="0" smtClean="0">
                <a:solidFill>
                  <a:srgbClr val="FF0000"/>
                </a:solidFill>
                <a:latin typeface="Sylfaen" panose="010A0502050306030303" pitchFamily="18" charset="0"/>
              </a:rPr>
              <a:t> </a:t>
            </a:r>
            <a:endParaRPr lang="ru-RU" sz="2800" b="1" dirty="0">
              <a:solidFill>
                <a:srgbClr val="FF0000"/>
              </a:solidFill>
              <a:latin typeface="Sylfaen" panose="010A0502050306030303" pitchFamily="18" charset="0"/>
            </a:endParaRPr>
          </a:p>
        </p:txBody>
      </p:sp>
      <p:sp>
        <p:nvSpPr>
          <p:cNvPr id="3" name="Текст 2"/>
          <p:cNvSpPr>
            <a:spLocks noGrp="1"/>
          </p:cNvSpPr>
          <p:nvPr>
            <p:ph type="body" idx="1"/>
          </p:nvPr>
        </p:nvSpPr>
        <p:spPr>
          <a:xfrm>
            <a:off x="440575" y="1695796"/>
            <a:ext cx="8229600" cy="4921135"/>
          </a:xfrm>
        </p:spPr>
        <p:txBody>
          <a:bodyPr>
            <a:normAutofit/>
          </a:bodyPr>
          <a:lstStyle/>
          <a:p>
            <a:pPr algn="just"/>
            <a:r>
              <a:rPr lang="ru-RU" dirty="0">
                <a:solidFill>
                  <a:schemeClr val="tx1"/>
                </a:solidFill>
                <a:latin typeface="Sylfaen" panose="010A0502050306030303" pitchFamily="18" charset="0"/>
                <a:cs typeface="Times New Roman" panose="02020603050405020304" pitchFamily="18" charset="0"/>
              </a:rPr>
              <a:t>В </a:t>
            </a:r>
            <a:r>
              <a:rPr lang="ru-RU" dirty="0" smtClean="0">
                <a:solidFill>
                  <a:schemeClr val="tx1"/>
                </a:solidFill>
                <a:latin typeface="Sylfaen" panose="010A0502050306030303" pitchFamily="18" charset="0"/>
                <a:cs typeface="Times New Roman" panose="02020603050405020304" pitchFamily="18" charset="0"/>
              </a:rPr>
              <a:t>2011 году, </a:t>
            </a:r>
            <a:r>
              <a:rPr lang="ru-RU" dirty="0">
                <a:solidFill>
                  <a:schemeClr val="tx1"/>
                </a:solidFill>
                <a:latin typeface="Sylfaen" panose="010A0502050306030303" pitchFamily="18" charset="0"/>
                <a:cs typeface="Times New Roman" panose="02020603050405020304" pitchFamily="18" charset="0"/>
              </a:rPr>
              <a:t>после празднования свадебного торжества в одном из ресторанов </a:t>
            </a:r>
            <a:r>
              <a:rPr lang="ru-RU" dirty="0" smtClean="0">
                <a:solidFill>
                  <a:schemeClr val="tx1"/>
                </a:solidFill>
                <a:latin typeface="Sylfaen" panose="010A0502050306030303" pitchFamily="18" charset="0"/>
                <a:cs typeface="Times New Roman" panose="02020603050405020304" pitchFamily="18" charset="0"/>
              </a:rPr>
              <a:t>Амурской области, зарегистрировано </a:t>
            </a:r>
            <a:r>
              <a:rPr lang="ru-RU" dirty="0">
                <a:solidFill>
                  <a:schemeClr val="tx1"/>
                </a:solidFill>
                <a:latin typeface="Sylfaen" panose="010A0502050306030303" pitchFamily="18" charset="0"/>
                <a:cs typeface="Times New Roman" panose="02020603050405020304" pitchFamily="18" charset="0"/>
              </a:rPr>
              <a:t>массовое заболевание острой кишечной </a:t>
            </a:r>
            <a:r>
              <a:rPr lang="ru-RU" dirty="0" smtClean="0">
                <a:solidFill>
                  <a:schemeClr val="tx1"/>
                </a:solidFill>
                <a:latin typeface="Sylfaen" panose="010A0502050306030303" pitchFamily="18" charset="0"/>
                <a:cs typeface="Times New Roman" panose="02020603050405020304" pitchFamily="18" charset="0"/>
              </a:rPr>
              <a:t>инфекцией – </a:t>
            </a:r>
            <a:r>
              <a:rPr lang="ru-RU" b="1" dirty="0" smtClean="0">
                <a:solidFill>
                  <a:schemeClr val="tx1"/>
                </a:solidFill>
                <a:latin typeface="Sylfaen" panose="010A0502050306030303" pitchFamily="18" charset="0"/>
                <a:cs typeface="Times New Roman" panose="02020603050405020304" pitchFamily="18" charset="0"/>
              </a:rPr>
              <a:t>пострадало 33 человека</a:t>
            </a:r>
            <a:r>
              <a:rPr lang="ru-RU" dirty="0" smtClean="0">
                <a:solidFill>
                  <a:schemeClr val="tx1"/>
                </a:solidFill>
                <a:latin typeface="Sylfaen" panose="010A0502050306030303" pitchFamily="18" charset="0"/>
                <a:cs typeface="Times New Roman" panose="02020603050405020304" pitchFamily="18" charset="0"/>
              </a:rPr>
              <a:t>, </a:t>
            </a:r>
            <a:r>
              <a:rPr lang="ru-RU" dirty="0">
                <a:solidFill>
                  <a:schemeClr val="tx1"/>
                </a:solidFill>
                <a:latin typeface="Sylfaen" panose="010A0502050306030303" pitchFamily="18" charset="0"/>
                <a:cs typeface="Times New Roman" panose="02020603050405020304" pitchFamily="18" charset="0"/>
              </a:rPr>
              <a:t>в том числе жених и невеста, которые были </a:t>
            </a:r>
            <a:r>
              <a:rPr lang="ru-RU" dirty="0" smtClean="0">
                <a:solidFill>
                  <a:schemeClr val="tx1"/>
                </a:solidFill>
                <a:latin typeface="Sylfaen" panose="010A0502050306030303" pitchFamily="18" charset="0"/>
                <a:cs typeface="Times New Roman" panose="02020603050405020304" pitchFamily="18" charset="0"/>
              </a:rPr>
              <a:t>госпитализированы </a:t>
            </a:r>
            <a:r>
              <a:rPr lang="ru-RU" dirty="0">
                <a:solidFill>
                  <a:schemeClr val="tx1"/>
                </a:solidFill>
                <a:latin typeface="Sylfaen" panose="010A0502050306030303" pitchFamily="18" charset="0"/>
                <a:cs typeface="Times New Roman" panose="02020603050405020304" pitchFamily="18" charset="0"/>
              </a:rPr>
              <a:t>в инфекционный стационар. </a:t>
            </a:r>
            <a:endParaRPr lang="ru-RU" dirty="0" smtClean="0">
              <a:solidFill>
                <a:schemeClr val="tx1"/>
              </a:solidFill>
              <a:latin typeface="Sylfaen" panose="010A0502050306030303" pitchFamily="18" charset="0"/>
              <a:cs typeface="Times New Roman" panose="02020603050405020304" pitchFamily="18" charset="0"/>
            </a:endParaRPr>
          </a:p>
          <a:p>
            <a:pPr algn="just"/>
            <a:r>
              <a:rPr lang="ru-RU" dirty="0" smtClean="0">
                <a:solidFill>
                  <a:schemeClr val="tx1"/>
                </a:solidFill>
                <a:latin typeface="Sylfaen" panose="010A0502050306030303" pitchFamily="18" charset="0"/>
                <a:cs typeface="Times New Roman" panose="02020603050405020304" pitchFamily="18" charset="0"/>
              </a:rPr>
              <a:t>В </a:t>
            </a:r>
            <a:r>
              <a:rPr lang="ru-RU" dirty="0">
                <a:solidFill>
                  <a:schemeClr val="tx1"/>
                </a:solidFill>
                <a:latin typeface="Sylfaen" panose="010A0502050306030303" pitchFamily="18" charset="0"/>
                <a:cs typeface="Times New Roman" panose="02020603050405020304" pitchFamily="18" charset="0"/>
              </a:rPr>
              <a:t>ходе эпидемиологического расследования было установлено, что </a:t>
            </a:r>
            <a:r>
              <a:rPr lang="ru-RU" b="1" dirty="0">
                <a:solidFill>
                  <a:schemeClr val="tx1"/>
                </a:solidFill>
                <a:latin typeface="Sylfaen" panose="010A0502050306030303" pitchFamily="18" charset="0"/>
                <a:cs typeface="Times New Roman" panose="02020603050405020304" pitchFamily="18" charset="0"/>
              </a:rPr>
              <a:t>повар данного ресторана являлся носителем патогенного возбудителя сальмонеллёза и обсеменил им готовые блюда, которые готовились в условиях грубых нарушений требований санитарного законодательства </a:t>
            </a:r>
            <a:r>
              <a:rPr lang="ru-RU" dirty="0">
                <a:solidFill>
                  <a:schemeClr val="tx1"/>
                </a:solidFill>
                <a:latin typeface="Sylfaen" panose="010A0502050306030303" pitchFamily="18" charset="0"/>
                <a:cs typeface="Times New Roman" panose="02020603050405020304" pitchFamily="18" charset="0"/>
              </a:rPr>
              <a:t>(нарушения  поточности технологических процессов, режима мытья  кухонной и столовой посуды, температурного режима хранения пищевых продуктов, использование  запрещённых продуктов домашнего приготовления, допуск к работе персонала без прохождения медицинского обследования и профессиональной гигиенической подготовки и другие).</a:t>
            </a:r>
          </a:p>
          <a:p>
            <a:pPr algn="just"/>
            <a:r>
              <a:rPr lang="ru-RU" dirty="0">
                <a:solidFill>
                  <a:schemeClr val="tx1"/>
                </a:solidFill>
                <a:latin typeface="Sylfaen" panose="010A0502050306030303" pitchFamily="18" charset="0"/>
                <a:cs typeface="Times New Roman" panose="02020603050405020304" pitchFamily="18" charset="0"/>
              </a:rPr>
              <a:t>         </a:t>
            </a:r>
            <a:r>
              <a:rPr lang="ru-RU" dirty="0" smtClean="0">
                <a:solidFill>
                  <a:schemeClr val="tx1"/>
                </a:solidFill>
                <a:latin typeface="Sylfaen" panose="010A0502050306030303" pitchFamily="18" charset="0"/>
                <a:cs typeface="Times New Roman" panose="02020603050405020304" pitchFamily="18" charset="0"/>
              </a:rPr>
              <a:t>Вместо </a:t>
            </a:r>
            <a:r>
              <a:rPr lang="ru-RU" dirty="0">
                <a:solidFill>
                  <a:schemeClr val="tx1"/>
                </a:solidFill>
                <a:latin typeface="Sylfaen" panose="010A0502050306030303" pitchFamily="18" charset="0"/>
                <a:cs typeface="Times New Roman" panose="02020603050405020304" pitchFamily="18" charset="0"/>
              </a:rPr>
              <a:t>«медового месяца» молодожёны </a:t>
            </a:r>
            <a:r>
              <a:rPr lang="ru-RU" dirty="0" smtClean="0">
                <a:solidFill>
                  <a:schemeClr val="tx1"/>
                </a:solidFill>
                <a:latin typeface="Sylfaen" panose="010A0502050306030303" pitchFamily="18" charset="0"/>
                <a:cs typeface="Times New Roman" panose="02020603050405020304" pitchFamily="18" charset="0"/>
              </a:rPr>
              <a:t>и приглашенные на свадьбу лица были </a:t>
            </a:r>
            <a:r>
              <a:rPr lang="ru-RU" dirty="0">
                <a:solidFill>
                  <a:schemeClr val="tx1"/>
                </a:solidFill>
                <a:latin typeface="Sylfaen" panose="010A0502050306030303" pitchFamily="18" charset="0"/>
                <a:cs typeface="Times New Roman" panose="02020603050405020304" pitchFamily="18" charset="0"/>
              </a:rPr>
              <a:t>вынуждены получать серьезное лечение в инфекционной больнице. </a:t>
            </a:r>
          </a:p>
          <a:p>
            <a:endParaRPr lang="ru-RU" dirty="0">
              <a:latin typeface="Sylfaen" panose="010A0502050306030303" pitchFamily="18"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6275" y="0"/>
            <a:ext cx="847725"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606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757" y="324196"/>
            <a:ext cx="8645236" cy="1113906"/>
          </a:xfrm>
        </p:spPr>
        <p:txBody>
          <a:bodyPr>
            <a:noAutofit/>
          </a:bodyPr>
          <a:lstStyle/>
          <a:p>
            <a:pPr algn="ctr"/>
            <a:r>
              <a:rPr lang="ru-RU" sz="2800" b="1" dirty="0" smtClean="0">
                <a:solidFill>
                  <a:srgbClr val="FF0000"/>
                </a:solidFill>
                <a:latin typeface="Sylfaen" panose="010A0502050306030303" pitchFamily="18" charset="0"/>
                <a:cs typeface="Times New Roman" panose="02020603050405020304" pitchFamily="18" charset="0"/>
              </a:rPr>
              <a:t>Несоблюдение требований влечет негативные последствия!!!</a:t>
            </a:r>
            <a:r>
              <a:rPr lang="ru-RU" sz="2800" b="1" dirty="0" smtClean="0">
                <a:solidFill>
                  <a:srgbClr val="FF0000"/>
                </a:solidFill>
                <a:latin typeface="Sylfaen" panose="010A0502050306030303" pitchFamily="18" charset="0"/>
              </a:rPr>
              <a:t> </a:t>
            </a:r>
            <a:endParaRPr lang="ru-RU" sz="2800" b="1" dirty="0">
              <a:solidFill>
                <a:srgbClr val="FF0000"/>
              </a:solidFill>
              <a:latin typeface="Sylfaen" panose="010A0502050306030303" pitchFamily="18" charset="0"/>
            </a:endParaRPr>
          </a:p>
        </p:txBody>
      </p:sp>
      <p:sp>
        <p:nvSpPr>
          <p:cNvPr id="3" name="Текст 2"/>
          <p:cNvSpPr>
            <a:spLocks noGrp="1"/>
          </p:cNvSpPr>
          <p:nvPr>
            <p:ph type="body" idx="1"/>
          </p:nvPr>
        </p:nvSpPr>
        <p:spPr>
          <a:xfrm>
            <a:off x="440575" y="1695796"/>
            <a:ext cx="8229600" cy="4995949"/>
          </a:xfrm>
        </p:spPr>
        <p:txBody>
          <a:bodyPr>
            <a:normAutofit/>
          </a:bodyPr>
          <a:lstStyle/>
          <a:p>
            <a:pPr algn="just"/>
            <a:r>
              <a:rPr lang="ru-RU" dirty="0" smtClean="0">
                <a:solidFill>
                  <a:schemeClr val="tx1"/>
                </a:solidFill>
                <a:latin typeface="Sylfaen" panose="010A0502050306030303" pitchFamily="18" charset="0"/>
              </a:rPr>
              <a:t>В </a:t>
            </a:r>
            <a:r>
              <a:rPr lang="ru-RU" dirty="0">
                <a:solidFill>
                  <a:schemeClr val="tx1"/>
                </a:solidFill>
                <a:latin typeface="Sylfaen" panose="010A0502050306030303" pitchFamily="18" charset="0"/>
              </a:rPr>
              <a:t>январе </a:t>
            </a:r>
            <a:r>
              <a:rPr lang="ru-RU" dirty="0" smtClean="0">
                <a:solidFill>
                  <a:schemeClr val="tx1"/>
                </a:solidFill>
                <a:latin typeface="Sylfaen" panose="010A0502050306030303" pitchFamily="18" charset="0"/>
              </a:rPr>
              <a:t>2016 </a:t>
            </a:r>
            <a:r>
              <a:rPr lang="ru-RU" dirty="0">
                <a:solidFill>
                  <a:schemeClr val="tx1"/>
                </a:solidFill>
                <a:latin typeface="Sylfaen" panose="010A0502050306030303" pitchFamily="18" charset="0"/>
              </a:rPr>
              <a:t>года </a:t>
            </a:r>
            <a:r>
              <a:rPr lang="ru-RU" dirty="0" smtClean="0">
                <a:solidFill>
                  <a:schemeClr val="tx1"/>
                </a:solidFill>
                <a:latin typeface="Sylfaen" panose="010A0502050306030303" pitchFamily="18" charset="0"/>
              </a:rPr>
              <a:t>в МОБУ </a:t>
            </a:r>
            <a:r>
              <a:rPr lang="ru-RU" dirty="0">
                <a:solidFill>
                  <a:schemeClr val="tx1"/>
                </a:solidFill>
                <a:latin typeface="Sylfaen" panose="010A0502050306030303" pitchFamily="18" charset="0"/>
              </a:rPr>
              <a:t>СОШ № 1 с. Ивановка </a:t>
            </a:r>
            <a:r>
              <a:rPr lang="ru-RU" b="1" dirty="0">
                <a:solidFill>
                  <a:schemeClr val="tx1"/>
                </a:solidFill>
                <a:latin typeface="Sylfaen" panose="010A0502050306030303" pitchFamily="18" charset="0"/>
              </a:rPr>
              <a:t>зарегистрировано </a:t>
            </a:r>
            <a:r>
              <a:rPr lang="ru-RU" b="1" dirty="0" smtClean="0">
                <a:solidFill>
                  <a:schemeClr val="tx1"/>
                </a:solidFill>
                <a:latin typeface="Sylfaen" panose="010A0502050306030303" pitchFamily="18" charset="0"/>
              </a:rPr>
              <a:t>30 </a:t>
            </a:r>
            <a:r>
              <a:rPr lang="ru-RU" b="1" dirty="0">
                <a:solidFill>
                  <a:schemeClr val="tx1"/>
                </a:solidFill>
                <a:latin typeface="Sylfaen" panose="010A0502050306030303" pitchFamily="18" charset="0"/>
              </a:rPr>
              <a:t>случаев острой кишечной инфекции </a:t>
            </a:r>
            <a:r>
              <a:rPr lang="ru-RU" dirty="0">
                <a:solidFill>
                  <a:schemeClr val="tx1"/>
                </a:solidFill>
                <a:latin typeface="Sylfaen" panose="010A0502050306030303" pitchFamily="18" charset="0"/>
              </a:rPr>
              <a:t>среди </a:t>
            </a:r>
            <a:r>
              <a:rPr lang="ru-RU" dirty="0" smtClean="0">
                <a:solidFill>
                  <a:schemeClr val="tx1"/>
                </a:solidFill>
                <a:latin typeface="Sylfaen" panose="010A0502050306030303" pitchFamily="18" charset="0"/>
              </a:rPr>
              <a:t>обучающихся, </a:t>
            </a:r>
            <a:r>
              <a:rPr lang="ru-RU" dirty="0">
                <a:solidFill>
                  <a:schemeClr val="tx1"/>
                </a:solidFill>
                <a:latin typeface="Sylfaen" panose="010A0502050306030303" pitchFamily="18" charset="0"/>
              </a:rPr>
              <a:t>употреблявших пищу, приготовленную на пищеблоке </a:t>
            </a:r>
            <a:r>
              <a:rPr lang="ru-RU" dirty="0" smtClean="0">
                <a:solidFill>
                  <a:schemeClr val="tx1"/>
                </a:solidFill>
                <a:latin typeface="Sylfaen" panose="010A0502050306030303" pitchFamily="18" charset="0"/>
              </a:rPr>
              <a:t>данного </a:t>
            </a:r>
            <a:r>
              <a:rPr lang="ru-RU" dirty="0">
                <a:solidFill>
                  <a:schemeClr val="tx1"/>
                </a:solidFill>
                <a:latin typeface="Sylfaen" panose="010A0502050306030303" pitchFamily="18" charset="0"/>
              </a:rPr>
              <a:t>общеобразовательного учреждения</a:t>
            </a:r>
            <a:r>
              <a:rPr lang="ru-RU" b="1" dirty="0">
                <a:solidFill>
                  <a:schemeClr val="tx1"/>
                </a:solidFill>
                <a:latin typeface="Sylfaen" panose="010A0502050306030303" pitchFamily="18" charset="0"/>
              </a:rPr>
              <a:t>.</a:t>
            </a:r>
            <a:endParaRPr lang="ru-RU" b="1" dirty="0" smtClean="0">
              <a:solidFill>
                <a:schemeClr val="tx1"/>
              </a:solidFill>
              <a:latin typeface="Sylfaen" panose="010A0502050306030303" pitchFamily="18" charset="0"/>
            </a:endParaRPr>
          </a:p>
          <a:p>
            <a:pPr algn="just"/>
            <a:r>
              <a:rPr lang="ru-RU" dirty="0" smtClean="0">
                <a:solidFill>
                  <a:schemeClr val="tx1"/>
                </a:solidFill>
                <a:latin typeface="Sylfaen" panose="010A0502050306030303" pitchFamily="18" charset="0"/>
              </a:rPr>
              <a:t>В ходе расследования случаев установлено, что </a:t>
            </a:r>
            <a:r>
              <a:rPr lang="ru-RU" b="1" dirty="0" smtClean="0">
                <a:solidFill>
                  <a:schemeClr val="tx1"/>
                </a:solidFill>
                <a:latin typeface="Sylfaen" panose="010A0502050306030303" pitchFamily="18" charset="0"/>
              </a:rPr>
              <a:t>приготовление пищи осуществлялось при наличии неисправности системы канализации пищеблока</a:t>
            </a:r>
            <a:r>
              <a:rPr lang="ru-RU" dirty="0" smtClean="0">
                <a:solidFill>
                  <a:schemeClr val="tx1"/>
                </a:solidFill>
                <a:latin typeface="Sylfaen" panose="010A0502050306030303" pitchFamily="18" charset="0"/>
              </a:rPr>
              <a:t>. В помещении пищеблока во время приготовления пищи находился технический персонал, осуществлявший ремонт системы канализации.</a:t>
            </a:r>
          </a:p>
          <a:p>
            <a:pPr algn="just"/>
            <a:r>
              <a:rPr lang="ru-RU" b="1" dirty="0">
                <a:solidFill>
                  <a:srgbClr val="FF0000"/>
                </a:solidFill>
                <a:latin typeface="Sylfaen" panose="010A0502050306030303" pitchFamily="18" charset="0"/>
              </a:rPr>
              <a:t>Информирования </a:t>
            </a:r>
            <a:r>
              <a:rPr lang="ru-RU" b="1" dirty="0" smtClean="0">
                <a:solidFill>
                  <a:srgbClr val="FF0000"/>
                </a:solidFill>
                <a:latin typeface="Sylfaen" panose="010A0502050306030303" pitchFamily="18" charset="0"/>
              </a:rPr>
              <a:t>Управления </a:t>
            </a:r>
            <a:r>
              <a:rPr lang="ru-RU" b="1" dirty="0">
                <a:solidFill>
                  <a:srgbClr val="FF0000"/>
                </a:solidFill>
                <a:latin typeface="Sylfaen" panose="010A0502050306030303" pitchFamily="18" charset="0"/>
              </a:rPr>
              <a:t>Роспотребнадзора по Амурской </a:t>
            </a:r>
            <a:r>
              <a:rPr lang="ru-RU" b="1" dirty="0" smtClean="0">
                <a:solidFill>
                  <a:srgbClr val="FF0000"/>
                </a:solidFill>
                <a:latin typeface="Sylfaen" panose="010A0502050306030303" pitchFamily="18" charset="0"/>
              </a:rPr>
              <a:t>области по поводу</a:t>
            </a:r>
            <a:r>
              <a:rPr lang="ru-RU" b="1" dirty="0" smtClean="0">
                <a:solidFill>
                  <a:srgbClr val="FF0000"/>
                </a:solidFill>
                <a:latin typeface="Sylfaen" panose="010A0502050306030303" pitchFamily="18" charset="0"/>
              </a:rPr>
              <a:t> </a:t>
            </a:r>
            <a:r>
              <a:rPr lang="ru-RU" b="1" dirty="0" smtClean="0">
                <a:solidFill>
                  <a:srgbClr val="FF0000"/>
                </a:solidFill>
                <a:latin typeface="Sylfaen" panose="010A0502050306030303" pitchFamily="18" charset="0"/>
              </a:rPr>
              <a:t>произошедшей аварии в </a:t>
            </a:r>
            <a:r>
              <a:rPr lang="ru-RU" b="1" dirty="0" smtClean="0">
                <a:solidFill>
                  <a:srgbClr val="FF0000"/>
                </a:solidFill>
                <a:latin typeface="Sylfaen" panose="010A0502050306030303" pitchFamily="18" charset="0"/>
              </a:rPr>
              <a:t>произведено </a:t>
            </a:r>
            <a:r>
              <a:rPr lang="ru-RU" b="1" dirty="0" smtClean="0">
                <a:solidFill>
                  <a:srgbClr val="FF0000"/>
                </a:solidFill>
                <a:latin typeface="Sylfaen" panose="010A0502050306030303" pitchFamily="18" charset="0"/>
              </a:rPr>
              <a:t>не было.</a:t>
            </a:r>
          </a:p>
          <a:p>
            <a:pPr algn="just"/>
            <a:r>
              <a:rPr lang="ru-RU" b="1" dirty="0" smtClean="0">
                <a:solidFill>
                  <a:schemeClr val="tx1"/>
                </a:solidFill>
                <a:latin typeface="Sylfaen" panose="010A0502050306030303" pitchFamily="18" charset="0"/>
              </a:rPr>
              <a:t>Указанные факты грубых нарушений санитарных правил послужили причиной заболевания детей. </a:t>
            </a:r>
          </a:p>
          <a:p>
            <a:pPr algn="just"/>
            <a:r>
              <a:rPr lang="ru-RU" dirty="0" smtClean="0">
                <a:solidFill>
                  <a:schemeClr val="tx1"/>
                </a:solidFill>
                <a:latin typeface="Sylfaen" panose="010A0502050306030303" pitchFamily="18" charset="0"/>
              </a:rPr>
              <a:t>В отношении юридического лица и директора учреждения составлены протоколы об административном правонарушении, применены меры в виде временного запрета деятельности пищеблока школы, материалы направлены в суд. Решением суда работа пищеблока приостановлена для устранения выявленных нарушений.</a:t>
            </a:r>
            <a:endParaRPr lang="ru-RU" dirty="0">
              <a:solidFill>
                <a:schemeClr val="tx1"/>
              </a:solidFill>
              <a:latin typeface="Sylfaen" panose="010A0502050306030303" pitchFamily="18"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6275" y="0"/>
            <a:ext cx="847725"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3840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90946" y="1495572"/>
            <a:ext cx="8582890" cy="4921854"/>
          </a:xfrm>
        </p:spPr>
        <p:txBody>
          <a:bodyPr>
            <a:normAutofit/>
          </a:bodyPr>
          <a:lstStyle/>
          <a:p>
            <a:pPr algn="just"/>
            <a:r>
              <a:rPr lang="ru-RU" dirty="0" smtClean="0">
                <a:solidFill>
                  <a:schemeClr val="tx1"/>
                </a:solidFill>
                <a:latin typeface="Sylfaen" panose="010A0502050306030303" pitchFamily="18" charset="0"/>
              </a:rPr>
              <a:t>Нарушение </a:t>
            </a:r>
            <a:r>
              <a:rPr lang="ru-RU" dirty="0">
                <a:solidFill>
                  <a:schemeClr val="tx1"/>
                </a:solidFill>
                <a:latin typeface="Sylfaen" panose="010A0502050306030303" pitchFamily="18" charset="0"/>
              </a:rPr>
              <a:t>санитарно-эпидемиологических правил, повлекшее по неосторожности массовое заболевание или отравление людей, </a:t>
            </a:r>
            <a:r>
              <a:rPr lang="ru-RU" dirty="0" smtClean="0">
                <a:solidFill>
                  <a:schemeClr val="tx1"/>
                </a:solidFill>
                <a:latin typeface="Sylfaen" panose="010A0502050306030303" pitchFamily="18" charset="0"/>
              </a:rPr>
              <a:t>- наказывается </a:t>
            </a:r>
            <a:r>
              <a:rPr lang="ru-RU" dirty="0">
                <a:solidFill>
                  <a:schemeClr val="tx1"/>
                </a:solidFill>
                <a:latin typeface="Sylfaen" panose="010A0502050306030303" pitchFamily="18" charset="0"/>
              </a:rPr>
              <a:t>штрафом в размере до восьмидесяти тысяч рублей или в размере заработной платы или иного дохода осужденного за период до шести месяцев, либо лишением права занимать определенные должности или заниматься определенной деятельностью на срок до трех лет, либо обязательными работами на срок до трехсот шестидесяти часов, либо исправительными работами на срок до одного года, либо ограничением свободы на срок до одного года.</a:t>
            </a:r>
          </a:p>
          <a:p>
            <a:pPr algn="just"/>
            <a:r>
              <a:rPr lang="ru-RU" dirty="0">
                <a:solidFill>
                  <a:schemeClr val="tx1"/>
                </a:solidFill>
                <a:latin typeface="Sylfaen" panose="010A0502050306030303" pitchFamily="18" charset="0"/>
              </a:rPr>
              <a:t>То же деяние, повлекшее по неосторожности смерть человека, </a:t>
            </a:r>
            <a:r>
              <a:rPr lang="ru-RU" dirty="0" smtClean="0">
                <a:solidFill>
                  <a:schemeClr val="tx1"/>
                </a:solidFill>
                <a:latin typeface="Sylfaen" panose="010A0502050306030303" pitchFamily="18" charset="0"/>
              </a:rPr>
              <a:t>- наказывается </a:t>
            </a:r>
            <a:r>
              <a:rPr lang="ru-RU" dirty="0">
                <a:solidFill>
                  <a:schemeClr val="tx1"/>
                </a:solidFill>
                <a:latin typeface="Sylfaen" panose="010A0502050306030303" pitchFamily="18" charset="0"/>
              </a:rPr>
              <a:t>обязательными работами на срок до четырехсот восьмидесяти часов, либо исправительными работами на срок от шести месяцев до двух лет, либо принудительными работами на срок до пяти лет, либо лишением свободы на тот же срок.</a:t>
            </a:r>
          </a:p>
          <a:p>
            <a:pPr algn="just"/>
            <a:endParaRPr lang="ru-RU" dirty="0">
              <a:solidFill>
                <a:schemeClr val="tx1"/>
              </a:solidFill>
              <a:latin typeface="Sylfaen" panose="010A0502050306030303" pitchFamily="18" charset="0"/>
            </a:endParaRPr>
          </a:p>
          <a:p>
            <a:pPr marL="0" indent="0" algn="ctr">
              <a:buNone/>
            </a:pPr>
            <a:r>
              <a:rPr lang="ru-RU" sz="2000" b="1" dirty="0" smtClean="0">
                <a:solidFill>
                  <a:schemeClr val="tx1"/>
                </a:solidFill>
                <a:latin typeface="Sylfaen" panose="010A0502050306030303" pitchFamily="18" charset="0"/>
              </a:rPr>
              <a:t>ст. </a:t>
            </a:r>
            <a:r>
              <a:rPr lang="ru-RU" sz="2000" b="1" dirty="0">
                <a:solidFill>
                  <a:schemeClr val="tx1"/>
                </a:solidFill>
                <a:latin typeface="Sylfaen" panose="010A0502050306030303" pitchFamily="18" charset="0"/>
              </a:rPr>
              <a:t>236 </a:t>
            </a:r>
            <a:r>
              <a:rPr lang="ru-RU" sz="2000" b="1" dirty="0" smtClean="0">
                <a:solidFill>
                  <a:schemeClr val="tx1"/>
                </a:solidFill>
                <a:latin typeface="Sylfaen" panose="010A0502050306030303" pitchFamily="18" charset="0"/>
              </a:rPr>
              <a:t>Уголовного кодекса </a:t>
            </a:r>
            <a:r>
              <a:rPr lang="ru-RU" sz="2000" b="1" dirty="0">
                <a:solidFill>
                  <a:schemeClr val="tx1"/>
                </a:solidFill>
                <a:latin typeface="Sylfaen" panose="010A0502050306030303" pitchFamily="18" charset="0"/>
              </a:rPr>
              <a:t>Российской </a:t>
            </a:r>
            <a:r>
              <a:rPr lang="ru-RU" sz="2000" b="1" dirty="0" smtClean="0">
                <a:solidFill>
                  <a:schemeClr val="tx1"/>
                </a:solidFill>
                <a:latin typeface="Sylfaen" panose="010A0502050306030303" pitchFamily="18" charset="0"/>
              </a:rPr>
              <a:t>Федерации </a:t>
            </a:r>
            <a:r>
              <a:rPr lang="ru-RU" sz="2000" b="1" dirty="0">
                <a:solidFill>
                  <a:schemeClr val="tx1"/>
                </a:solidFill>
                <a:latin typeface="Sylfaen" panose="010A0502050306030303" pitchFamily="18" charset="0"/>
              </a:rPr>
              <a:t>от 13.06.1996 </a:t>
            </a:r>
            <a:r>
              <a:rPr lang="ru-RU" sz="2000" b="1" dirty="0" smtClean="0">
                <a:solidFill>
                  <a:schemeClr val="tx1"/>
                </a:solidFill>
                <a:latin typeface="Sylfaen" panose="010A0502050306030303" pitchFamily="18" charset="0"/>
              </a:rPr>
              <a:t>№ 63-ФЗ</a:t>
            </a:r>
            <a:endParaRPr lang="ru-RU" sz="2000" b="1" dirty="0">
              <a:solidFill>
                <a:schemeClr val="tx1"/>
              </a:solidFill>
              <a:latin typeface="Sylfaen" panose="010A0502050306030303" pitchFamily="18" charset="0"/>
            </a:endParaRPr>
          </a:p>
          <a:p>
            <a:pPr algn="just"/>
            <a:endParaRPr lang="ru-RU" dirty="0" smtClean="0">
              <a:solidFill>
                <a:schemeClr val="tx1"/>
              </a:solidFill>
              <a:latin typeface="Sylfaen" panose="010A0502050306030303" pitchFamily="18" charset="0"/>
            </a:endParaRPr>
          </a:p>
          <a:p>
            <a:endParaRPr lang="ru-RU" dirty="0"/>
          </a:p>
        </p:txBody>
      </p:sp>
      <p:sp>
        <p:nvSpPr>
          <p:cNvPr id="4" name="Rectangle 2"/>
          <p:cNvSpPr>
            <a:spLocks noGrp="1"/>
          </p:cNvSpPr>
          <p:nvPr>
            <p:ph type="title"/>
          </p:nvPr>
        </p:nvSpPr>
        <p:spPr>
          <a:xfrm>
            <a:off x="290946" y="235527"/>
            <a:ext cx="8624454" cy="699655"/>
          </a:xfrm>
        </p:spPr>
        <p:txBody>
          <a:bodyPr>
            <a:normAutofit fontScale="90000"/>
          </a:bodyPr>
          <a:lstStyle/>
          <a:p>
            <a:pPr algn="ctr"/>
            <a:r>
              <a:rPr lang="ru-RU" sz="2800" b="1" dirty="0" smtClean="0">
                <a:solidFill>
                  <a:schemeClr val="tx1"/>
                </a:solidFill>
                <a:latin typeface="Sylfaen" pitchFamily="18" charset="0"/>
              </a:rPr>
              <a:t>Уголовная ответственность за нарушение </a:t>
            </a:r>
            <a:br>
              <a:rPr lang="ru-RU" sz="2800" b="1" dirty="0" smtClean="0">
                <a:solidFill>
                  <a:schemeClr val="tx1"/>
                </a:solidFill>
                <a:latin typeface="Sylfaen" pitchFamily="18" charset="0"/>
              </a:rPr>
            </a:br>
            <a:r>
              <a:rPr lang="ru-RU" sz="2800" b="1" dirty="0" smtClean="0">
                <a:solidFill>
                  <a:schemeClr val="tx1"/>
                </a:solidFill>
                <a:latin typeface="Sylfaen" pitchFamily="18" charset="0"/>
              </a:rPr>
              <a:t>санитарно-эпидемиологических требований</a:t>
            </a:r>
            <a:endParaRPr lang="ru-RU" sz="2800" b="1" u="sng" dirty="0" smtClean="0">
              <a:solidFill>
                <a:schemeClr val="tx1"/>
              </a:solidFill>
              <a:latin typeface="Sylfaen" pitchFamily="18"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6275" y="0"/>
            <a:ext cx="847725"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17551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1003"/>
            <a:ext cx="9144000" cy="4048489"/>
          </a:xfrm>
          <a:prstGeom prst="rect">
            <a:avLst/>
          </a:prstGeom>
        </p:spPr>
      </p:pic>
      <p:sp>
        <p:nvSpPr>
          <p:cNvPr id="4" name="Rectangle 2"/>
          <p:cNvSpPr>
            <a:spLocks noGrp="1"/>
          </p:cNvSpPr>
          <p:nvPr>
            <p:ph type="title"/>
          </p:nvPr>
        </p:nvSpPr>
        <p:spPr>
          <a:xfrm>
            <a:off x="95683" y="251258"/>
            <a:ext cx="8624454" cy="699655"/>
          </a:xfrm>
        </p:spPr>
        <p:txBody>
          <a:bodyPr>
            <a:noAutofit/>
          </a:bodyPr>
          <a:lstStyle/>
          <a:p>
            <a:pPr algn="ctr"/>
            <a:r>
              <a:rPr lang="ru-RU" sz="2400" b="1" dirty="0" smtClean="0">
                <a:solidFill>
                  <a:schemeClr val="tx1"/>
                </a:solidFill>
                <a:latin typeface="Sylfaen" pitchFamily="18" charset="0"/>
              </a:rPr>
              <a:t>Вся необходимая информация размещается в баннере </a:t>
            </a:r>
            <a:br>
              <a:rPr lang="ru-RU" sz="2400" b="1" dirty="0" smtClean="0">
                <a:solidFill>
                  <a:schemeClr val="tx1"/>
                </a:solidFill>
                <a:latin typeface="Sylfaen" pitchFamily="18" charset="0"/>
              </a:rPr>
            </a:br>
            <a:r>
              <a:rPr lang="ru-RU" sz="2400" b="1" dirty="0" smtClean="0">
                <a:solidFill>
                  <a:schemeClr val="tx1"/>
                </a:solidFill>
                <a:latin typeface="Sylfaen" pitchFamily="18" charset="0"/>
              </a:rPr>
              <a:t>«летняя оздоровительная кампания» </a:t>
            </a:r>
            <a:br>
              <a:rPr lang="ru-RU" sz="2400" b="1" dirty="0" smtClean="0">
                <a:solidFill>
                  <a:schemeClr val="tx1"/>
                </a:solidFill>
                <a:latin typeface="Sylfaen" pitchFamily="18" charset="0"/>
              </a:rPr>
            </a:br>
            <a:r>
              <a:rPr lang="ru-RU" sz="2400" b="1" dirty="0" smtClean="0">
                <a:solidFill>
                  <a:schemeClr val="tx1"/>
                </a:solidFill>
                <a:latin typeface="Sylfaen" pitchFamily="18" charset="0"/>
              </a:rPr>
              <a:t>на главной странице сайта</a:t>
            </a:r>
            <a:endParaRPr lang="ru-RU" sz="2400" b="1" u="sng" dirty="0" smtClean="0">
              <a:solidFill>
                <a:schemeClr val="tx1"/>
              </a:solidFill>
              <a:latin typeface="Sylfaen" pitchFamily="18" charset="0"/>
            </a:endParaRPr>
          </a:p>
        </p:txBody>
      </p:sp>
      <p:sp>
        <p:nvSpPr>
          <p:cNvPr id="5" name="Стрелка вправо 4"/>
          <p:cNvSpPr/>
          <p:nvPr/>
        </p:nvSpPr>
        <p:spPr>
          <a:xfrm rot="439839">
            <a:off x="5770265" y="3212931"/>
            <a:ext cx="149259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772247" y="1850717"/>
            <a:ext cx="4467120" cy="400110"/>
          </a:xfrm>
          <a:prstGeom prst="rect">
            <a:avLst/>
          </a:prstGeom>
        </p:spPr>
        <p:txBody>
          <a:bodyPr wrap="none">
            <a:spAutoFit/>
          </a:bodyPr>
          <a:lstStyle/>
          <a:p>
            <a:r>
              <a:rPr lang="en-US" sz="2000" b="1" dirty="0"/>
              <a:t>http://www.28.rospotrebnadzor.ru/</a:t>
            </a:r>
            <a:endParaRPr lang="ru-RU" sz="2000" b="1" dirty="0"/>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6275" y="0"/>
            <a:ext cx="847725"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txBox="1">
            <a:spLocks/>
          </p:cNvSpPr>
          <p:nvPr/>
        </p:nvSpPr>
        <p:spPr>
          <a:xfrm>
            <a:off x="362383" y="5578330"/>
            <a:ext cx="8624454" cy="69965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2300" b="1" dirty="0" smtClean="0">
                <a:solidFill>
                  <a:schemeClr val="tx1"/>
                </a:solidFill>
                <a:latin typeface="Sylfaen" pitchFamily="18" charset="0"/>
              </a:rPr>
              <a:t>Аналогичный баннер размещен на главной странице сайта </a:t>
            </a:r>
          </a:p>
          <a:p>
            <a:pPr algn="ctr"/>
            <a:r>
              <a:rPr lang="ru-RU" sz="2300" b="1" dirty="0" smtClean="0">
                <a:solidFill>
                  <a:schemeClr val="tx1"/>
                </a:solidFill>
                <a:latin typeface="Sylfaen" pitchFamily="18" charset="0"/>
              </a:rPr>
              <a:t>ФБУЗ «Центр гигиены и эпидемиологии в Амурской области»</a:t>
            </a:r>
            <a:r>
              <a:rPr lang="en-US" sz="2300" b="1" dirty="0">
                <a:solidFill>
                  <a:schemeClr val="tx1"/>
                </a:solidFill>
                <a:latin typeface="Sylfaen" pitchFamily="18" charset="0"/>
              </a:rPr>
              <a:t> http://www.cge-amur.ru</a:t>
            </a:r>
            <a:endParaRPr lang="ru-RU" sz="2300" b="1" u="sng" dirty="0" smtClean="0">
              <a:solidFill>
                <a:schemeClr val="tx1"/>
              </a:solidFill>
              <a:latin typeface="Sylfaen" pitchFamily="18" charset="0"/>
            </a:endParaRPr>
          </a:p>
        </p:txBody>
      </p:sp>
    </p:spTree>
    <p:extLst>
      <p:ext uri="{BB962C8B-B14F-4D97-AF65-F5344CB8AC3E}">
        <p14:creationId xmlns:p14="http://schemas.microsoft.com/office/powerpoint/2010/main" val="9902048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a:xfrm>
            <a:off x="290946" y="235527"/>
            <a:ext cx="8624454" cy="699655"/>
          </a:xfrm>
        </p:spPr>
        <p:txBody>
          <a:bodyPr>
            <a:noAutofit/>
          </a:bodyPr>
          <a:lstStyle/>
          <a:p>
            <a:pPr algn="ctr"/>
            <a:r>
              <a:rPr lang="ru-RU" sz="2300" b="1" dirty="0" smtClean="0">
                <a:solidFill>
                  <a:schemeClr val="tx1"/>
                </a:solidFill>
                <a:latin typeface="Sylfaen" pitchFamily="18" charset="0"/>
              </a:rPr>
              <a:t>Доведение информации о деятельности Управления Роспотребнадзора по Амурской области и предъявляемых к субъектам надзора требованиях осуществляется в ходе ежеквартальных публичных обсуждений </a:t>
            </a:r>
            <a:endParaRPr lang="ru-RU" sz="2300" b="1" u="sng" dirty="0" smtClean="0">
              <a:solidFill>
                <a:schemeClr val="tx1"/>
              </a:solidFill>
              <a:latin typeface="Sylfaen"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46" y="1956470"/>
            <a:ext cx="8624454" cy="3463068"/>
          </a:xfrm>
          <a:prstGeom prst="rect">
            <a:avLst/>
          </a:prstGeom>
        </p:spPr>
      </p:pic>
      <p:sp>
        <p:nvSpPr>
          <p:cNvPr id="5" name="Стрелка вправо 4"/>
          <p:cNvSpPr/>
          <p:nvPr/>
        </p:nvSpPr>
        <p:spPr>
          <a:xfrm rot="439839">
            <a:off x="5115637" y="4555823"/>
            <a:ext cx="149259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663377" y="6347352"/>
            <a:ext cx="3939796" cy="369332"/>
          </a:xfrm>
          <a:prstGeom prst="rect">
            <a:avLst/>
          </a:prstGeom>
        </p:spPr>
        <p:txBody>
          <a:bodyPr wrap="none">
            <a:spAutoFit/>
          </a:bodyPr>
          <a:lstStyle/>
          <a:p>
            <a:r>
              <a:rPr lang="en-US" dirty="0"/>
              <a:t>http://www.28.rospotrebnadzor.ru/</a:t>
            </a:r>
            <a:endParaRPr lang="ru-RU" dirty="0"/>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6275" y="0"/>
            <a:ext cx="847725"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29926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p:cNvSpPr>
          <p:nvPr>
            <p:ph type="title"/>
          </p:nvPr>
        </p:nvSpPr>
        <p:spPr>
          <a:xfrm>
            <a:off x="0" y="381000"/>
            <a:ext cx="8582891" cy="609600"/>
          </a:xfrm>
        </p:spPr>
        <p:txBody>
          <a:bodyPr>
            <a:normAutofit fontScale="90000"/>
          </a:bodyPr>
          <a:lstStyle/>
          <a:p>
            <a:pPr algn="ctr"/>
            <a:r>
              <a:rPr lang="ru-RU" sz="2800" b="1" dirty="0" smtClean="0">
                <a:solidFill>
                  <a:schemeClr val="tx1"/>
                </a:solidFill>
                <a:latin typeface="Sylfaen" pitchFamily="18" charset="0"/>
              </a:rPr>
              <a:t>Общая структура планируемых к открытию </a:t>
            </a:r>
            <a:br>
              <a:rPr lang="ru-RU" sz="2800" b="1" dirty="0" smtClean="0">
                <a:solidFill>
                  <a:schemeClr val="tx1"/>
                </a:solidFill>
                <a:latin typeface="Sylfaen" pitchFamily="18" charset="0"/>
              </a:rPr>
            </a:br>
            <a:r>
              <a:rPr lang="ru-RU" sz="2800" b="1" dirty="0" smtClean="0">
                <a:solidFill>
                  <a:schemeClr val="tx1"/>
                </a:solidFill>
                <a:latin typeface="Sylfaen" pitchFamily="18" charset="0"/>
              </a:rPr>
              <a:t>летних лагерей в 2019 году</a:t>
            </a:r>
          </a:p>
        </p:txBody>
      </p:sp>
      <p:pic>
        <p:nvPicPr>
          <p:cNvPr id="2" name="Рисунок 1"/>
          <p:cNvPicPr>
            <a:picLocks noChangeAspect="1"/>
          </p:cNvPicPr>
          <p:nvPr/>
        </p:nvPicPr>
        <p:blipFill>
          <a:blip r:embed="rId2"/>
          <a:stretch>
            <a:fillRect/>
          </a:stretch>
        </p:blipFill>
        <p:spPr>
          <a:xfrm>
            <a:off x="8296583" y="0"/>
            <a:ext cx="847417" cy="951058"/>
          </a:xfrm>
          <a:prstGeom prst="rect">
            <a:avLst/>
          </a:prstGeom>
        </p:spPr>
      </p:pic>
      <p:sp>
        <p:nvSpPr>
          <p:cNvPr id="10" name="Rectangle 3"/>
          <p:cNvSpPr txBox="1">
            <a:spLocks/>
          </p:cNvSpPr>
          <p:nvPr/>
        </p:nvSpPr>
        <p:spPr>
          <a:xfrm>
            <a:off x="259773" y="1497052"/>
            <a:ext cx="8884227" cy="486426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90000"/>
              </a:lnSpc>
              <a:buNone/>
            </a:pPr>
            <a:r>
              <a:rPr lang="ru-RU" sz="2200" dirty="0" smtClean="0">
                <a:solidFill>
                  <a:schemeClr val="tx1"/>
                </a:solidFill>
                <a:latin typeface="Sylfaen" pitchFamily="18" charset="0"/>
              </a:rPr>
              <a:t>Запланировано к работе в сезон 2019 года </a:t>
            </a:r>
          </a:p>
          <a:p>
            <a:pPr marL="0" indent="0">
              <a:lnSpc>
                <a:spcPct val="90000"/>
              </a:lnSpc>
              <a:buNone/>
            </a:pPr>
            <a:r>
              <a:rPr lang="ru-RU" sz="2200" b="1" dirty="0" smtClean="0">
                <a:solidFill>
                  <a:schemeClr val="tx1"/>
                </a:solidFill>
                <a:latin typeface="Sylfaen" pitchFamily="18" charset="0"/>
              </a:rPr>
              <a:t>323 летних лагеря</a:t>
            </a:r>
            <a:r>
              <a:rPr lang="ru-RU" sz="2200" dirty="0" smtClean="0">
                <a:solidFill>
                  <a:schemeClr val="tx1"/>
                </a:solidFill>
                <a:latin typeface="Sylfaen" pitchFamily="18" charset="0"/>
              </a:rPr>
              <a:t>, из них:</a:t>
            </a:r>
          </a:p>
          <a:p>
            <a:pPr marL="0" indent="0">
              <a:lnSpc>
                <a:spcPct val="90000"/>
              </a:lnSpc>
              <a:buNone/>
            </a:pPr>
            <a:endParaRPr lang="ru-RU" sz="2200" b="1" dirty="0" smtClean="0">
              <a:solidFill>
                <a:schemeClr val="tx1"/>
              </a:solidFill>
              <a:latin typeface="Sylfaen" pitchFamily="18" charset="0"/>
            </a:endParaRPr>
          </a:p>
          <a:p>
            <a:pPr marL="0" indent="0">
              <a:lnSpc>
                <a:spcPct val="150000"/>
              </a:lnSpc>
              <a:buNone/>
            </a:pPr>
            <a:r>
              <a:rPr lang="ru-RU" sz="2200" b="1" dirty="0" smtClean="0">
                <a:solidFill>
                  <a:schemeClr val="tx1"/>
                </a:solidFill>
                <a:latin typeface="Sylfaen" pitchFamily="18" charset="0"/>
              </a:rPr>
              <a:t>Лагерей с дневным пребыванием – 276</a:t>
            </a:r>
          </a:p>
          <a:p>
            <a:pPr marL="0" indent="0">
              <a:lnSpc>
                <a:spcPct val="150000"/>
              </a:lnSpc>
              <a:buNone/>
            </a:pPr>
            <a:r>
              <a:rPr lang="ru-RU" sz="2200" b="1" dirty="0" smtClean="0">
                <a:solidFill>
                  <a:schemeClr val="tx1"/>
                </a:solidFill>
                <a:latin typeface="Sylfaen" pitchFamily="18" charset="0"/>
              </a:rPr>
              <a:t>Загородных стационарных лагерей – 15</a:t>
            </a:r>
          </a:p>
          <a:p>
            <a:pPr marL="0" indent="0">
              <a:lnSpc>
                <a:spcPct val="150000"/>
              </a:lnSpc>
              <a:buNone/>
            </a:pPr>
            <a:r>
              <a:rPr lang="ru-RU" sz="2200" b="1" dirty="0" smtClean="0">
                <a:solidFill>
                  <a:schemeClr val="tx1"/>
                </a:solidFill>
                <a:latin typeface="Sylfaen" pitchFamily="18" charset="0"/>
              </a:rPr>
              <a:t>Лагерей санаторного типа – 2 </a:t>
            </a:r>
          </a:p>
          <a:p>
            <a:pPr marL="0" indent="0">
              <a:lnSpc>
                <a:spcPct val="150000"/>
              </a:lnSpc>
              <a:buNone/>
            </a:pPr>
            <a:r>
              <a:rPr lang="ru-RU" sz="2200" b="1" dirty="0" smtClean="0">
                <a:solidFill>
                  <a:schemeClr val="tx1"/>
                </a:solidFill>
                <a:latin typeface="Sylfaen" pitchFamily="18" charset="0"/>
              </a:rPr>
              <a:t>Палаточные лагеря – 12</a:t>
            </a:r>
          </a:p>
          <a:p>
            <a:pPr marL="0" indent="0">
              <a:lnSpc>
                <a:spcPct val="150000"/>
              </a:lnSpc>
              <a:buNone/>
            </a:pPr>
            <a:r>
              <a:rPr lang="ru-RU" sz="2200" b="1" dirty="0" smtClean="0">
                <a:solidFill>
                  <a:schemeClr val="tx1"/>
                </a:solidFill>
                <a:latin typeface="Sylfaen" pitchFamily="18" charset="0"/>
              </a:rPr>
              <a:t>Лагеря труда и отдыха – 18</a:t>
            </a:r>
            <a:endParaRPr lang="ru-RU" sz="2200" b="1" dirty="0" smtClean="0"/>
          </a:p>
        </p:txBody>
      </p:sp>
    </p:spTree>
    <p:extLst>
      <p:ext uri="{BB962C8B-B14F-4D97-AF65-F5344CB8AC3E}">
        <p14:creationId xmlns:p14="http://schemas.microsoft.com/office/powerpoint/2010/main" val="585080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29226" y="184074"/>
            <a:ext cx="7547974" cy="1705980"/>
          </a:xfrm>
          <a:prstGeom prst="rect">
            <a:avLst/>
          </a:prstGeom>
        </p:spPr>
        <p:txBody>
          <a:bodyPr wrap="square">
            <a:spAutoFit/>
          </a:bodyPr>
          <a:lstStyle/>
          <a:p>
            <a:pPr algn="ctr">
              <a:lnSpc>
                <a:spcPct val="107000"/>
              </a:lnSpc>
              <a:spcAft>
                <a:spcPts val="0"/>
              </a:spcAft>
            </a:pPr>
            <a:r>
              <a:rPr lang="ru-RU" sz="2000" b="1" dirty="0" smtClean="0">
                <a:latin typeface="Sylfaen" panose="010A0502050306030303" pitchFamily="18" charset="0"/>
                <a:ea typeface="Calibri" panose="020F0502020204030204" pitchFamily="34" charset="0"/>
                <a:cs typeface="Times New Roman" panose="02020603050405020304" pitchFamily="18" charset="0"/>
              </a:rPr>
              <a:t>Информация о выявленной пищевой продукции, не отвечающей обязательным требованиям, публикуется на Государственном информационном ресурсе в сфере защиты прав потребителей </a:t>
            </a:r>
          </a:p>
          <a:p>
            <a:pPr algn="ctr">
              <a:lnSpc>
                <a:spcPct val="107000"/>
              </a:lnSpc>
              <a:spcAft>
                <a:spcPts val="0"/>
              </a:spcAft>
            </a:pPr>
            <a:r>
              <a:rPr lang="ru-RU" sz="2000" b="1" dirty="0" smtClean="0">
                <a:latin typeface="Sylfaen" panose="010A0502050306030303" pitchFamily="18" charset="0"/>
                <a:ea typeface="Calibri" panose="020F0502020204030204" pitchFamily="34" charset="0"/>
                <a:cs typeface="Times New Roman" panose="02020603050405020304" pitchFamily="18" charset="0"/>
              </a:rPr>
              <a:t>по адресу </a:t>
            </a:r>
            <a:r>
              <a:rPr lang="en-US" sz="2000" b="1" dirty="0">
                <a:latin typeface="Sylfaen" panose="010A0502050306030303" pitchFamily="18" charset="0"/>
                <a:ea typeface="Calibri" panose="020F0502020204030204" pitchFamily="34" charset="0"/>
                <a:cs typeface="Times New Roman" panose="02020603050405020304" pitchFamily="18" charset="0"/>
              </a:rPr>
              <a:t>http://zpp.rospotrebnadzor.ru/</a:t>
            </a:r>
          </a:p>
          <a:p>
            <a:pPr algn="ctr">
              <a:lnSpc>
                <a:spcPct val="107000"/>
              </a:lnSpc>
              <a:spcAft>
                <a:spcPts val="0"/>
              </a:spcAft>
            </a:pPr>
            <a:endParaRPr lang="ru-RU" b="1" dirty="0" smtClean="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6275" y="0"/>
            <a:ext cx="847725"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8282"/>
            <a:ext cx="9144000" cy="4544981"/>
          </a:xfrm>
          <a:prstGeom prst="rect">
            <a:avLst/>
          </a:prstGeom>
        </p:spPr>
      </p:pic>
    </p:spTree>
    <p:extLst>
      <p:ext uri="{BB962C8B-B14F-4D97-AF65-F5344CB8AC3E}">
        <p14:creationId xmlns:p14="http://schemas.microsoft.com/office/powerpoint/2010/main" val="4232837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90946" y="1495572"/>
            <a:ext cx="8582890" cy="4921854"/>
          </a:xfrm>
        </p:spPr>
        <p:txBody>
          <a:bodyPr>
            <a:normAutofit/>
          </a:bodyPr>
          <a:lstStyle/>
          <a:p>
            <a:pPr marL="0" indent="0" algn="ctr">
              <a:buNone/>
            </a:pPr>
            <a:r>
              <a:rPr lang="ru-RU" b="1" dirty="0" smtClean="0">
                <a:solidFill>
                  <a:schemeClr val="tx1"/>
                </a:solidFill>
                <a:latin typeface="Sylfaen" panose="010A0502050306030303" pitchFamily="18" charset="0"/>
              </a:rPr>
              <a:t>В СЛУЧАЕ  НАЛИЧИЯ СИТУАЦИИ, УХУДШАЮЩЕЙ САНИТАРНО-ЭПИДЕМИОЛОГИЧЕСКУЮ ОБСТАНОВКУ</a:t>
            </a:r>
          </a:p>
          <a:p>
            <a:pPr marL="0" indent="0" algn="ctr">
              <a:buNone/>
            </a:pPr>
            <a:r>
              <a:rPr lang="ru-RU" dirty="0" smtClean="0">
                <a:solidFill>
                  <a:schemeClr val="tx1"/>
                </a:solidFill>
                <a:latin typeface="Sylfaen" panose="010A0502050306030303" pitchFamily="18" charset="0"/>
              </a:rPr>
              <a:t>(ПОРЫВ СИСТЕМ ВОДОСНАБЖЕНИЯ ИЛИ КАНАЛИЗАЦИИ, ОТСУТСТВИЕ ПОДАЧИ ВОДЫ, ВЫЯВЛЕНИЕ ИНФЕКЦИОННОГО БОЛЬНОГО, РЕГИСТРАЦИЯ УКУСА КЛЕЩОМ И ДРУГИЕ)</a:t>
            </a:r>
            <a:endParaRPr lang="ru-RU" sz="2000" dirty="0">
              <a:solidFill>
                <a:schemeClr val="tx1"/>
              </a:solidFill>
              <a:latin typeface="Sylfaen" panose="010A0502050306030303" pitchFamily="18" charset="0"/>
            </a:endParaRPr>
          </a:p>
          <a:p>
            <a:pPr algn="just"/>
            <a:endParaRPr lang="ru-RU" dirty="0" smtClean="0">
              <a:solidFill>
                <a:schemeClr val="tx1"/>
              </a:solidFill>
              <a:latin typeface="Sylfaen" panose="010A0502050306030303" pitchFamily="18" charset="0"/>
            </a:endParaRPr>
          </a:p>
          <a:p>
            <a:pPr marL="0" indent="0">
              <a:buNone/>
            </a:pPr>
            <a:endParaRPr lang="ru-RU" b="1" dirty="0" smtClean="0">
              <a:solidFill>
                <a:schemeClr val="tx1"/>
              </a:solidFill>
              <a:latin typeface="Sylfaen" panose="010A0502050306030303" pitchFamily="18" charset="0"/>
            </a:endParaRPr>
          </a:p>
          <a:p>
            <a:pPr marL="0" indent="0" algn="ctr">
              <a:buNone/>
            </a:pPr>
            <a:r>
              <a:rPr lang="ru-RU" b="1" dirty="0" smtClean="0">
                <a:solidFill>
                  <a:schemeClr val="tx1"/>
                </a:solidFill>
                <a:latin typeface="Sylfaen" panose="010A0502050306030303" pitchFamily="18" charset="0"/>
              </a:rPr>
              <a:t>НЕМЕДЛЕННОЕ ИНФОРМИРОВАНИЕ КРУГЛОСУТОЧНОГО ОПЕРАТИВНОГО ДЕЖУРНОГО УПРАВЛЕНИЯ РОСПОТРЕБНАДЗОРА ПО АМУРСКОЙ ОБЛАСТИ </a:t>
            </a:r>
          </a:p>
          <a:p>
            <a:pPr marL="0" indent="0" algn="ctr">
              <a:buNone/>
            </a:pPr>
            <a:endParaRPr lang="ru-RU" b="1" dirty="0">
              <a:solidFill>
                <a:schemeClr val="tx1"/>
              </a:solidFill>
              <a:latin typeface="Sylfaen" panose="010A0502050306030303" pitchFamily="18" charset="0"/>
            </a:endParaRPr>
          </a:p>
          <a:p>
            <a:pPr marL="0" indent="0" algn="ctr">
              <a:buNone/>
            </a:pPr>
            <a:r>
              <a:rPr lang="ru-RU" sz="4800" b="1" dirty="0" smtClean="0">
                <a:solidFill>
                  <a:schemeClr val="tx1"/>
                </a:solidFill>
                <a:latin typeface="Sylfaen" panose="010A0502050306030303" pitchFamily="18" charset="0"/>
              </a:rPr>
              <a:t>8(4162) 52-56-29</a:t>
            </a:r>
            <a:endParaRPr lang="ru-RU" sz="4800" b="1" dirty="0">
              <a:solidFill>
                <a:schemeClr val="tx1"/>
              </a:solidFill>
              <a:latin typeface="Sylfaen" panose="010A0502050306030303" pitchFamily="18" charset="0"/>
            </a:endParaRPr>
          </a:p>
          <a:p>
            <a:endParaRPr lang="ru-RU" dirty="0"/>
          </a:p>
        </p:txBody>
      </p:sp>
      <p:sp>
        <p:nvSpPr>
          <p:cNvPr id="4" name="Rectangle 2"/>
          <p:cNvSpPr>
            <a:spLocks noGrp="1"/>
          </p:cNvSpPr>
          <p:nvPr>
            <p:ph type="title"/>
          </p:nvPr>
        </p:nvSpPr>
        <p:spPr>
          <a:xfrm>
            <a:off x="290946" y="235527"/>
            <a:ext cx="8624454" cy="699655"/>
          </a:xfrm>
        </p:spPr>
        <p:txBody>
          <a:bodyPr>
            <a:normAutofit/>
          </a:bodyPr>
          <a:lstStyle/>
          <a:p>
            <a:pPr algn="ctr"/>
            <a:r>
              <a:rPr lang="ru-RU" sz="2800" b="1" dirty="0" smtClean="0">
                <a:solidFill>
                  <a:schemeClr val="tx1"/>
                </a:solidFill>
                <a:latin typeface="Sylfaen" pitchFamily="18" charset="0"/>
              </a:rPr>
              <a:t>ВАЖНО!!!</a:t>
            </a:r>
            <a:endParaRPr lang="ru-RU" sz="2800" b="1" u="sng" dirty="0" smtClean="0">
              <a:solidFill>
                <a:schemeClr val="tx1"/>
              </a:solidFill>
              <a:latin typeface="Sylfaen" pitchFamily="18"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6275" y="0"/>
            <a:ext cx="847725"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Стрелка вниз 1"/>
          <p:cNvSpPr/>
          <p:nvPr/>
        </p:nvSpPr>
        <p:spPr>
          <a:xfrm>
            <a:off x="4301836" y="3148445"/>
            <a:ext cx="339160" cy="6234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829417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2084349"/>
            <a:ext cx="9052560" cy="4680786"/>
          </a:xfrm>
        </p:spPr>
        <p:txBody>
          <a:bodyPr>
            <a:normAutofit/>
          </a:bodyPr>
          <a:lstStyle/>
          <a:p>
            <a:pPr marL="0" indent="0" algn="ctr">
              <a:buNone/>
            </a:pPr>
            <a:r>
              <a:rPr lang="ru-RU" sz="4000" b="1" dirty="0" smtClean="0">
                <a:solidFill>
                  <a:schemeClr val="tx1"/>
                </a:solidFill>
                <a:latin typeface="Sylfaen" panose="010A0502050306030303" pitchFamily="18" charset="0"/>
              </a:rPr>
              <a:t>НЕСОБЛЮДЕНИЕ САНИТАРНО-ЭПИДЕМИОЛОГИЧЕСКИХ ТРЕБОВАНИЙ И ИГНОРИРОВАНИЕ ТРЕБОВАНИЙ БЕЗОПАСНОСТИ </a:t>
            </a:r>
          </a:p>
          <a:p>
            <a:pPr marL="0" indent="0" algn="ctr">
              <a:buNone/>
            </a:pPr>
            <a:r>
              <a:rPr lang="ru-RU" sz="4000" b="1" dirty="0" smtClean="0">
                <a:solidFill>
                  <a:srgbClr val="FF0000"/>
                </a:solidFill>
                <a:latin typeface="Sylfaen" panose="010A0502050306030303" pitchFamily="18" charset="0"/>
              </a:rPr>
              <a:t>НЕИЗБЕЖНО </a:t>
            </a:r>
          </a:p>
          <a:p>
            <a:pPr marL="0" indent="0" algn="ctr">
              <a:buNone/>
            </a:pPr>
            <a:r>
              <a:rPr lang="ru-RU" sz="4000" b="1" dirty="0" smtClean="0">
                <a:solidFill>
                  <a:schemeClr val="tx1"/>
                </a:solidFill>
                <a:latin typeface="Sylfaen" panose="010A0502050306030303" pitchFamily="18" charset="0"/>
              </a:rPr>
              <a:t>ПРИВОДИТ К НЕОБРАТИМЫМ ПОСЛЕДСТВИЯМ!!! </a:t>
            </a:r>
            <a:r>
              <a:rPr lang="ru-RU" dirty="0" smtClean="0">
                <a:solidFill>
                  <a:schemeClr val="tx1"/>
                </a:solidFill>
                <a:latin typeface="Sylfaen" panose="010A0502050306030303" pitchFamily="18" charset="0"/>
              </a:rPr>
              <a:t>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959657"/>
          </a:xfrm>
          <a:prstGeom prst="rect">
            <a:avLst/>
          </a:prstGeom>
        </p:spPr>
      </p:pic>
    </p:spTree>
    <p:extLst>
      <p:ext uri="{BB962C8B-B14F-4D97-AF65-F5344CB8AC3E}">
        <p14:creationId xmlns:p14="http://schemas.microsoft.com/office/powerpoint/2010/main" val="17219894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63682" y="1897243"/>
            <a:ext cx="8354291" cy="707886"/>
          </a:xfrm>
          <a:prstGeom prst="rect">
            <a:avLst/>
          </a:prstGeom>
        </p:spPr>
        <p:txBody>
          <a:bodyPr wrap="square">
            <a:spAutoFit/>
          </a:bodyPr>
          <a:lstStyle/>
          <a:p>
            <a:pPr lvl="0" algn="ctr" defTabSz="762000" eaLnBrk="0" fontAlgn="base" hangingPunct="0">
              <a:spcBef>
                <a:spcPct val="0"/>
              </a:spcBef>
              <a:spcAft>
                <a:spcPct val="0"/>
              </a:spcAft>
              <a:defRPr/>
            </a:pPr>
            <a:r>
              <a:rPr lang="ru-RU" sz="4000" b="1" kern="0" dirty="0" smtClean="0">
                <a:solidFill>
                  <a:srgbClr val="000000"/>
                </a:solidFill>
                <a:latin typeface="Sylfaen" pitchFamily="18" charset="0"/>
              </a:rPr>
              <a:t>БЛАГОДАРЮ ЗА ВНИМАНИЕ!</a:t>
            </a:r>
            <a:endParaRPr lang="ru-RU" sz="4000" kern="0" dirty="0">
              <a:solidFill>
                <a:srgbClr val="000000"/>
              </a:solidFill>
              <a:latin typeface="Sylfae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6611" y="2862840"/>
            <a:ext cx="2389187"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Заголовок 3"/>
          <p:cNvSpPr txBox="1">
            <a:spLocks/>
          </p:cNvSpPr>
          <p:nvPr/>
        </p:nvSpPr>
        <p:spPr>
          <a:xfrm>
            <a:off x="0" y="6457890"/>
            <a:ext cx="9144000" cy="400110"/>
          </a:xfrm>
          <a:prstGeom prst="rect">
            <a:avLst/>
          </a:prstGeom>
        </p:spPr>
        <p:txBody>
          <a:bodyPr vert="horz" wrap="square" lIns="91440" tIns="45720" rIns="91440" bIns="45720" rtlCol="0" anchor="b">
            <a:spAutoFit/>
          </a:bodyPr>
          <a:lstStyle>
            <a:lvl1pPr algn="l" defTabSz="457200" rtl="0" eaLnBrk="1" latinLnBrk="0" hangingPunct="1">
              <a:spcBef>
                <a:spcPct val="0"/>
              </a:spcBef>
              <a:buNone/>
              <a:defRPr sz="44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762000" eaLnBrk="0" fontAlgn="base" hangingPunct="0">
              <a:spcAft>
                <a:spcPct val="0"/>
              </a:spcAft>
              <a:defRPr/>
            </a:pPr>
            <a:r>
              <a:rPr lang="ru-RU" sz="2000" b="1" kern="0" dirty="0" smtClean="0">
                <a:solidFill>
                  <a:srgbClr val="000000"/>
                </a:solidFill>
                <a:latin typeface="Sylfaen" pitchFamily="18" charset="0"/>
              </a:rPr>
              <a:t>21.06.2019</a:t>
            </a:r>
            <a:endParaRPr lang="ru-RU" sz="2000" kern="0" dirty="0">
              <a:solidFill>
                <a:srgbClr val="000000"/>
              </a:solidFill>
              <a:latin typeface="Sylfaen" pitchFamily="18" charset="0"/>
            </a:endParaRPr>
          </a:p>
        </p:txBody>
      </p:sp>
    </p:spTree>
    <p:extLst>
      <p:ext uri="{BB962C8B-B14F-4D97-AF65-F5344CB8AC3E}">
        <p14:creationId xmlns:p14="http://schemas.microsoft.com/office/powerpoint/2010/main" val="1789439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5082" y="213883"/>
            <a:ext cx="8161501" cy="523220"/>
          </a:xfrm>
          <a:prstGeom prst="rect">
            <a:avLst/>
          </a:prstGeom>
        </p:spPr>
        <p:txBody>
          <a:bodyPr wrap="square">
            <a:spAutoFit/>
          </a:bodyPr>
          <a:lstStyle/>
          <a:p>
            <a:pPr algn="ctr"/>
            <a:r>
              <a:rPr lang="ru-RU" sz="2800" b="1" dirty="0" smtClean="0">
                <a:latin typeface="Sylfaen" pitchFamily="18" charset="0"/>
              </a:rPr>
              <a:t>Требования, вступившие в силу в 2018 году</a:t>
            </a:r>
            <a:endParaRPr lang="ru-RU" sz="2800" dirty="0">
              <a:latin typeface="Sylfaen" pitchFamily="18" charset="0"/>
            </a:endParaRPr>
          </a:p>
        </p:txBody>
      </p:sp>
      <p:sp>
        <p:nvSpPr>
          <p:cNvPr id="5" name="Rectangle 3"/>
          <p:cNvSpPr txBox="1">
            <a:spLocks/>
          </p:cNvSpPr>
          <p:nvPr/>
        </p:nvSpPr>
        <p:spPr>
          <a:xfrm>
            <a:off x="135082" y="1330037"/>
            <a:ext cx="8853054" cy="531668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ct val="90000"/>
              </a:lnSpc>
              <a:buNone/>
              <a:defRPr/>
            </a:pPr>
            <a:r>
              <a:rPr lang="ru-RU" sz="2400" b="1" dirty="0" smtClean="0">
                <a:solidFill>
                  <a:schemeClr val="tx1"/>
                </a:solidFill>
                <a:latin typeface="Sylfaen" pitchFamily="18" charset="0"/>
              </a:rPr>
              <a:t>В СП </a:t>
            </a:r>
            <a:r>
              <a:rPr lang="ru-RU" sz="2400" b="1" dirty="0">
                <a:solidFill>
                  <a:schemeClr val="tx1"/>
                </a:solidFill>
                <a:latin typeface="Sylfaen" pitchFamily="18" charset="0"/>
              </a:rPr>
              <a:t>3.1.1.3108-13 </a:t>
            </a:r>
            <a:r>
              <a:rPr lang="ru-RU" sz="2400" b="1" dirty="0" smtClean="0">
                <a:solidFill>
                  <a:schemeClr val="tx1"/>
                </a:solidFill>
                <a:latin typeface="Sylfaen" pitchFamily="18" charset="0"/>
              </a:rPr>
              <a:t>«Профилактика </a:t>
            </a:r>
            <a:r>
              <a:rPr lang="ru-RU" sz="2400" b="1" dirty="0">
                <a:solidFill>
                  <a:schemeClr val="tx1"/>
                </a:solidFill>
                <a:latin typeface="Sylfaen" pitchFamily="18" charset="0"/>
              </a:rPr>
              <a:t>острых </a:t>
            </a:r>
            <a:r>
              <a:rPr lang="ru-RU" sz="2400" b="1" dirty="0" smtClean="0">
                <a:solidFill>
                  <a:schemeClr val="tx1"/>
                </a:solidFill>
                <a:latin typeface="Sylfaen" pitchFamily="18" charset="0"/>
              </a:rPr>
              <a:t>кишечных инфекций»</a:t>
            </a:r>
            <a:r>
              <a:rPr lang="ru-RU" sz="2400" dirty="0" smtClean="0">
                <a:solidFill>
                  <a:schemeClr val="tx1"/>
                </a:solidFill>
                <a:latin typeface="Sylfaen" pitchFamily="18" charset="0"/>
              </a:rPr>
              <a:t> внесены изменения:</a:t>
            </a:r>
          </a:p>
          <a:p>
            <a:pPr marL="0" indent="0" algn="just">
              <a:lnSpc>
                <a:spcPct val="90000"/>
              </a:lnSpc>
              <a:buNone/>
              <a:defRPr/>
            </a:pPr>
            <a:r>
              <a:rPr lang="ru-RU" sz="2000" dirty="0" smtClean="0">
                <a:solidFill>
                  <a:schemeClr val="tx1"/>
                </a:solidFill>
                <a:latin typeface="Sylfaen" pitchFamily="18" charset="0"/>
              </a:rPr>
              <a:t>сотрудники</a:t>
            </a:r>
            <a:r>
              <a:rPr lang="ru-RU" sz="2000" dirty="0">
                <a:solidFill>
                  <a:schemeClr val="tx1"/>
                </a:solidFill>
                <a:latin typeface="Sylfaen" pitchFamily="18" charset="0"/>
              </a:rPr>
              <a:t>, поступающие на работу </a:t>
            </a:r>
            <a:r>
              <a:rPr lang="ru-RU" sz="2000" b="1" dirty="0">
                <a:solidFill>
                  <a:schemeClr val="tx1"/>
                </a:solidFill>
                <a:latin typeface="Sylfaen" pitchFamily="18" charset="0"/>
              </a:rPr>
              <a:t>на пищеблоки в </a:t>
            </a:r>
            <a:r>
              <a:rPr lang="ru-RU" sz="2000" b="1" dirty="0" smtClean="0">
                <a:solidFill>
                  <a:schemeClr val="tx1"/>
                </a:solidFill>
                <a:latin typeface="Sylfaen" pitchFamily="18" charset="0"/>
              </a:rPr>
              <a:t>оздоровительные организации </a:t>
            </a:r>
            <a:r>
              <a:rPr lang="ru-RU" sz="2000" b="1" dirty="0">
                <a:solidFill>
                  <a:schemeClr val="tx1"/>
                </a:solidFill>
                <a:latin typeface="Sylfaen" pitchFamily="18" charset="0"/>
              </a:rPr>
              <a:t>для детей</a:t>
            </a:r>
            <a:r>
              <a:rPr lang="ru-RU" sz="2000" dirty="0">
                <a:solidFill>
                  <a:schemeClr val="tx1"/>
                </a:solidFill>
                <a:latin typeface="Sylfaen" pitchFamily="18" charset="0"/>
              </a:rPr>
              <a:t>, а так же сотрудники, деятельность которых связана </a:t>
            </a:r>
            <a:r>
              <a:rPr lang="ru-RU" sz="2000" dirty="0" smtClean="0">
                <a:solidFill>
                  <a:schemeClr val="tx1"/>
                </a:solidFill>
                <a:latin typeface="Sylfaen" pitchFamily="18" charset="0"/>
              </a:rPr>
              <a:t>с производством</a:t>
            </a:r>
            <a:r>
              <a:rPr lang="ru-RU" sz="2000" dirty="0">
                <a:solidFill>
                  <a:schemeClr val="tx1"/>
                </a:solidFill>
                <a:latin typeface="Sylfaen" pitchFamily="18" charset="0"/>
              </a:rPr>
              <a:t>, хранением, транспортировкой и реализацией продуктов питания </a:t>
            </a:r>
            <a:r>
              <a:rPr lang="ru-RU" sz="2000" dirty="0" smtClean="0">
                <a:solidFill>
                  <a:schemeClr val="tx1"/>
                </a:solidFill>
                <a:latin typeface="Sylfaen" pitchFamily="18" charset="0"/>
              </a:rPr>
              <a:t>и воды</a:t>
            </a:r>
            <a:r>
              <a:rPr lang="ru-RU" sz="2000" dirty="0">
                <a:solidFill>
                  <a:schemeClr val="tx1"/>
                </a:solidFill>
                <a:latin typeface="Sylfaen" pitchFamily="18" charset="0"/>
              </a:rPr>
              <a:t>, </a:t>
            </a:r>
            <a:r>
              <a:rPr lang="ru-RU" sz="2000" b="1" dirty="0">
                <a:solidFill>
                  <a:schemeClr val="tx1"/>
                </a:solidFill>
                <a:latin typeface="Sylfaen" pitchFamily="18" charset="0"/>
              </a:rPr>
              <a:t>перед началом оздоровительного сезона</a:t>
            </a:r>
            <a:r>
              <a:rPr lang="ru-RU" sz="2000" dirty="0">
                <a:solidFill>
                  <a:schemeClr val="tx1"/>
                </a:solidFill>
                <a:latin typeface="Sylfaen" pitchFamily="18" charset="0"/>
              </a:rPr>
              <a:t> подлежат </a:t>
            </a:r>
            <a:r>
              <a:rPr lang="ru-RU" sz="2000" b="1" dirty="0">
                <a:solidFill>
                  <a:schemeClr val="tx1"/>
                </a:solidFill>
                <a:latin typeface="Sylfaen" pitchFamily="18" charset="0"/>
              </a:rPr>
              <a:t>однократному </a:t>
            </a:r>
            <a:r>
              <a:rPr lang="ru-RU" sz="2000" b="1" dirty="0" smtClean="0">
                <a:solidFill>
                  <a:schemeClr val="tx1"/>
                </a:solidFill>
                <a:latin typeface="Sylfaen" pitchFamily="18" charset="0"/>
              </a:rPr>
              <a:t>лабораторному обследованию </a:t>
            </a:r>
            <a:r>
              <a:rPr lang="ru-RU" sz="2000" dirty="0">
                <a:solidFill>
                  <a:schemeClr val="tx1"/>
                </a:solidFill>
                <a:latin typeface="Sylfaen" pitchFamily="18" charset="0"/>
              </a:rPr>
              <a:t>с целью определения возбудителей острых кишечных </a:t>
            </a:r>
            <a:r>
              <a:rPr lang="ru-RU" sz="2000" dirty="0" smtClean="0">
                <a:solidFill>
                  <a:schemeClr val="tx1"/>
                </a:solidFill>
                <a:latin typeface="Sylfaen" pitchFamily="18" charset="0"/>
              </a:rPr>
              <a:t>инфекций бактериальной </a:t>
            </a:r>
            <a:r>
              <a:rPr lang="ru-RU" sz="2000" dirty="0">
                <a:solidFill>
                  <a:schemeClr val="tx1"/>
                </a:solidFill>
                <a:latin typeface="Sylfaen" pitchFamily="18" charset="0"/>
              </a:rPr>
              <a:t>и вирусной этиологии.</a:t>
            </a:r>
            <a:endParaRPr lang="ru-RU" sz="2000" dirty="0" smtClean="0">
              <a:solidFill>
                <a:schemeClr val="tx1"/>
              </a:solidFill>
              <a:latin typeface="Sylfaen" pitchFamily="18" charset="0"/>
            </a:endParaRPr>
          </a:p>
          <a:p>
            <a:pPr>
              <a:lnSpc>
                <a:spcPct val="90000"/>
              </a:lnSpc>
              <a:defRPr/>
            </a:pPr>
            <a:endParaRPr lang="ru-RU" b="1" dirty="0" smtClean="0"/>
          </a:p>
          <a:p>
            <a:pPr>
              <a:lnSpc>
                <a:spcPct val="90000"/>
              </a:lnSpc>
              <a:defRPr/>
            </a:pPr>
            <a:endParaRPr lang="ru-RU" b="1" dirty="0"/>
          </a:p>
          <a:p>
            <a:pPr marL="0" indent="0" algn="ctr">
              <a:lnSpc>
                <a:spcPct val="90000"/>
              </a:lnSpc>
              <a:buNone/>
              <a:defRPr/>
            </a:pPr>
            <a:endParaRPr lang="ru-RU" sz="2000" b="1" dirty="0" smtClean="0">
              <a:solidFill>
                <a:schemeClr val="tx1"/>
              </a:solidFill>
              <a:latin typeface="Sylfaen" pitchFamily="18" charset="0"/>
            </a:endParaRPr>
          </a:p>
          <a:p>
            <a:pPr marL="0" indent="0" algn="ctr">
              <a:lnSpc>
                <a:spcPct val="90000"/>
              </a:lnSpc>
              <a:buNone/>
              <a:defRPr/>
            </a:pPr>
            <a:r>
              <a:rPr lang="ru-RU" sz="2000" b="1" dirty="0" smtClean="0">
                <a:solidFill>
                  <a:schemeClr val="tx1"/>
                </a:solidFill>
                <a:latin typeface="Sylfaen" pitchFamily="18" charset="0"/>
              </a:rPr>
              <a:t>Не  проведение</a:t>
            </a:r>
            <a:r>
              <a:rPr lang="ru-RU" sz="2000" b="1" dirty="0">
                <a:solidFill>
                  <a:schemeClr val="tx1"/>
                </a:solidFill>
                <a:latin typeface="Sylfaen" pitchFamily="18" charset="0"/>
              </a:rPr>
              <a:t> </a:t>
            </a:r>
            <a:r>
              <a:rPr lang="ru-RU" sz="2000" b="1" dirty="0" smtClean="0">
                <a:solidFill>
                  <a:schemeClr val="tx1"/>
                </a:solidFill>
                <a:latin typeface="Sylfaen" pitchFamily="18" charset="0"/>
              </a:rPr>
              <a:t>лабораторного обследования работниками является основанием для отказа в выдаче санитарно-эпидемиологического заключения, что влечет невозможность открытия летнего лагеря  </a:t>
            </a:r>
            <a:endParaRPr lang="ru-RU" sz="2000" b="1" dirty="0" smtClean="0"/>
          </a:p>
        </p:txBody>
      </p:sp>
      <p:pic>
        <p:nvPicPr>
          <p:cNvPr id="2" name="Рисунок 1"/>
          <p:cNvPicPr>
            <a:picLocks noChangeAspect="1"/>
          </p:cNvPicPr>
          <p:nvPr/>
        </p:nvPicPr>
        <p:blipFill>
          <a:blip r:embed="rId2"/>
          <a:stretch>
            <a:fillRect/>
          </a:stretch>
        </p:blipFill>
        <p:spPr>
          <a:xfrm>
            <a:off x="8296583" y="0"/>
            <a:ext cx="847417" cy="951058"/>
          </a:xfrm>
          <a:prstGeom prst="rect">
            <a:avLst/>
          </a:prstGeom>
        </p:spPr>
      </p:pic>
      <p:sp>
        <p:nvSpPr>
          <p:cNvPr id="3" name="Стрелка вниз 2"/>
          <p:cNvSpPr/>
          <p:nvPr/>
        </p:nvSpPr>
        <p:spPr>
          <a:xfrm>
            <a:off x="4319293" y="419619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81654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3861262"/>
            <a:ext cx="3995651" cy="2996738"/>
          </a:xfrm>
          <a:prstGeom prst="rect">
            <a:avLst/>
          </a:prstGeom>
        </p:spPr>
      </p:pic>
      <p:sp>
        <p:nvSpPr>
          <p:cNvPr id="4" name="Прямоугольник 3"/>
          <p:cNvSpPr/>
          <p:nvPr/>
        </p:nvSpPr>
        <p:spPr>
          <a:xfrm>
            <a:off x="135082" y="213883"/>
            <a:ext cx="8161501" cy="954107"/>
          </a:xfrm>
          <a:prstGeom prst="rect">
            <a:avLst/>
          </a:prstGeom>
        </p:spPr>
        <p:txBody>
          <a:bodyPr wrap="square">
            <a:spAutoFit/>
          </a:bodyPr>
          <a:lstStyle/>
          <a:p>
            <a:pPr algn="ctr"/>
            <a:r>
              <a:rPr lang="ru-RU" sz="2800" b="1" dirty="0" smtClean="0">
                <a:latin typeface="Sylfaen" pitchFamily="18" charset="0"/>
              </a:rPr>
              <a:t>Результаты обследований работников перед началом летней кампании 2018 и 2019 годов</a:t>
            </a:r>
            <a:endParaRPr lang="ru-RU" sz="2800" dirty="0">
              <a:latin typeface="Sylfaen" pitchFamily="18" charset="0"/>
            </a:endParaRPr>
          </a:p>
        </p:txBody>
      </p:sp>
      <p:sp>
        <p:nvSpPr>
          <p:cNvPr id="5" name="Rectangle 3"/>
          <p:cNvSpPr txBox="1">
            <a:spLocks/>
          </p:cNvSpPr>
          <p:nvPr/>
        </p:nvSpPr>
        <p:spPr>
          <a:xfrm>
            <a:off x="135082" y="1330037"/>
            <a:ext cx="8853054" cy="253122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ct val="90000"/>
              </a:lnSpc>
              <a:buNone/>
              <a:defRPr/>
            </a:pPr>
            <a:r>
              <a:rPr lang="ru-RU" sz="2000" b="1" dirty="0" smtClean="0">
                <a:solidFill>
                  <a:schemeClr val="tx1"/>
                </a:solidFill>
                <a:latin typeface="Sylfaen" pitchFamily="18" charset="0"/>
              </a:rPr>
              <a:t>2018: в </a:t>
            </a:r>
            <a:r>
              <a:rPr lang="ru-RU" sz="2000" b="1" dirty="0">
                <a:solidFill>
                  <a:schemeClr val="tx1"/>
                </a:solidFill>
                <a:latin typeface="Sylfaen" pitchFamily="18" charset="0"/>
              </a:rPr>
              <a:t>5 лагерях </a:t>
            </a:r>
            <a:r>
              <a:rPr lang="ru-RU" sz="2000" b="1" dirty="0">
                <a:solidFill>
                  <a:srgbClr val="FF0000"/>
                </a:solidFill>
                <a:latin typeface="Sylfaen" pitchFamily="18" charset="0"/>
              </a:rPr>
              <a:t>выявлено 7 </a:t>
            </a:r>
            <a:r>
              <a:rPr lang="ru-RU" sz="2000" b="1" dirty="0" smtClean="0">
                <a:solidFill>
                  <a:srgbClr val="FF0000"/>
                </a:solidFill>
                <a:latin typeface="Sylfaen" pitchFamily="18" charset="0"/>
              </a:rPr>
              <a:t>планировавшихся </a:t>
            </a:r>
            <a:r>
              <a:rPr lang="ru-RU" sz="2000" b="1" dirty="0">
                <a:solidFill>
                  <a:srgbClr val="FF0000"/>
                </a:solidFill>
                <a:latin typeface="Sylfaen" pitchFamily="18" charset="0"/>
              </a:rPr>
              <a:t>к трудоустройству работников, являвшихся носителями рота- и </a:t>
            </a:r>
            <a:r>
              <a:rPr lang="ru-RU" sz="2000" b="1" dirty="0" err="1">
                <a:solidFill>
                  <a:srgbClr val="FF0000"/>
                </a:solidFill>
                <a:latin typeface="Sylfaen" pitchFamily="18" charset="0"/>
              </a:rPr>
              <a:t>норовирусной</a:t>
            </a:r>
            <a:r>
              <a:rPr lang="ru-RU" sz="2000" b="1" dirty="0">
                <a:solidFill>
                  <a:srgbClr val="FF0000"/>
                </a:solidFill>
                <a:latin typeface="Sylfaen" pitchFamily="18" charset="0"/>
              </a:rPr>
              <a:t> </a:t>
            </a:r>
            <a:r>
              <a:rPr lang="ru-RU" sz="2000" b="1" dirty="0" smtClean="0">
                <a:solidFill>
                  <a:srgbClr val="FF0000"/>
                </a:solidFill>
                <a:latin typeface="Sylfaen" pitchFamily="18" charset="0"/>
              </a:rPr>
              <a:t>инфекции </a:t>
            </a:r>
            <a:r>
              <a:rPr lang="ru-RU" sz="2000" b="1" dirty="0" smtClean="0">
                <a:solidFill>
                  <a:schemeClr val="tx1"/>
                </a:solidFill>
                <a:latin typeface="Sylfaen" pitchFamily="18" charset="0"/>
              </a:rPr>
              <a:t>(ЗОЛ «Строитель», ЛОУ при СОШ с. Садовое Тамбовского района, ЛОУ при </a:t>
            </a:r>
            <a:r>
              <a:rPr lang="ru-RU" sz="2000" b="1" dirty="0" err="1" smtClean="0">
                <a:solidFill>
                  <a:schemeClr val="tx1"/>
                </a:solidFill>
                <a:latin typeface="Sylfaen" pitchFamily="18" charset="0"/>
              </a:rPr>
              <a:t>Магдагачинской</a:t>
            </a:r>
            <a:r>
              <a:rPr lang="ru-RU" sz="2000" b="1" dirty="0" smtClean="0">
                <a:solidFill>
                  <a:schemeClr val="tx1"/>
                </a:solidFill>
                <a:latin typeface="Sylfaen" pitchFamily="18" charset="0"/>
              </a:rPr>
              <a:t> СОШ № 3, ЛОУ при СОШ № 2 г. </a:t>
            </a:r>
            <a:r>
              <a:rPr lang="ru-RU" sz="2000" b="1" dirty="0" err="1" smtClean="0">
                <a:solidFill>
                  <a:schemeClr val="tx1"/>
                </a:solidFill>
                <a:latin typeface="Sylfaen" pitchFamily="18" charset="0"/>
              </a:rPr>
              <a:t>Зея</a:t>
            </a:r>
            <a:r>
              <a:rPr lang="ru-RU" sz="2000" b="1" dirty="0" smtClean="0">
                <a:solidFill>
                  <a:schemeClr val="tx1"/>
                </a:solidFill>
                <a:latin typeface="Sylfaen" pitchFamily="18" charset="0"/>
              </a:rPr>
              <a:t>, ЛОУ при Лицее г. </a:t>
            </a:r>
            <a:r>
              <a:rPr lang="ru-RU" sz="2000" b="1" dirty="0" err="1" smtClean="0">
                <a:solidFill>
                  <a:schemeClr val="tx1"/>
                </a:solidFill>
                <a:latin typeface="Sylfaen" pitchFamily="18" charset="0"/>
              </a:rPr>
              <a:t>Зея</a:t>
            </a:r>
            <a:r>
              <a:rPr lang="ru-RU" sz="2000" b="1" dirty="0" smtClean="0">
                <a:solidFill>
                  <a:schemeClr val="tx1"/>
                </a:solidFill>
                <a:latin typeface="Sylfaen" pitchFamily="18" charset="0"/>
              </a:rPr>
              <a:t>).</a:t>
            </a:r>
          </a:p>
          <a:p>
            <a:pPr marL="0" indent="0" algn="just">
              <a:lnSpc>
                <a:spcPct val="90000"/>
              </a:lnSpc>
              <a:buNone/>
              <a:defRPr/>
            </a:pPr>
            <a:r>
              <a:rPr lang="ru-RU" sz="2000" b="1" dirty="0" smtClean="0">
                <a:solidFill>
                  <a:schemeClr val="tx1"/>
                </a:solidFill>
                <a:latin typeface="Sylfaen" pitchFamily="18" charset="0"/>
              </a:rPr>
              <a:t>2019</a:t>
            </a:r>
            <a:r>
              <a:rPr lang="ru-RU" sz="2000" b="1" dirty="0">
                <a:solidFill>
                  <a:schemeClr val="tx1"/>
                </a:solidFill>
                <a:latin typeface="Sylfaen" pitchFamily="18" charset="0"/>
              </a:rPr>
              <a:t>: </a:t>
            </a:r>
            <a:r>
              <a:rPr lang="ru-RU" sz="2000" b="1" dirty="0" smtClean="0">
                <a:solidFill>
                  <a:srgbClr val="FF0000"/>
                </a:solidFill>
                <a:latin typeface="Sylfaen" pitchFamily="18" charset="0"/>
              </a:rPr>
              <a:t>также в 5 лагерях выявлено </a:t>
            </a:r>
            <a:r>
              <a:rPr lang="ru-RU" sz="2000" b="1" dirty="0">
                <a:solidFill>
                  <a:srgbClr val="FF0000"/>
                </a:solidFill>
                <a:latin typeface="Sylfaen" pitchFamily="18" charset="0"/>
              </a:rPr>
              <a:t>7 планировавшихся к трудоустройству работников, являвшихся носителями рота- и </a:t>
            </a:r>
            <a:r>
              <a:rPr lang="ru-RU" sz="2000" b="1" dirty="0" err="1">
                <a:solidFill>
                  <a:srgbClr val="FF0000"/>
                </a:solidFill>
                <a:latin typeface="Sylfaen" pitchFamily="18" charset="0"/>
              </a:rPr>
              <a:t>норовирусной</a:t>
            </a:r>
            <a:r>
              <a:rPr lang="ru-RU" sz="2000" b="1" dirty="0">
                <a:solidFill>
                  <a:srgbClr val="FF0000"/>
                </a:solidFill>
                <a:latin typeface="Sylfaen" pitchFamily="18" charset="0"/>
              </a:rPr>
              <a:t> </a:t>
            </a:r>
            <a:r>
              <a:rPr lang="ru-RU" sz="2000" b="1" dirty="0" smtClean="0">
                <a:solidFill>
                  <a:srgbClr val="FF0000"/>
                </a:solidFill>
                <a:latin typeface="Sylfaen" pitchFamily="18" charset="0"/>
              </a:rPr>
              <a:t>инфекции </a:t>
            </a:r>
            <a:r>
              <a:rPr lang="ru-RU" sz="2000" b="1" dirty="0" smtClean="0">
                <a:solidFill>
                  <a:schemeClr val="tx1"/>
                </a:solidFill>
                <a:latin typeface="Sylfaen" pitchFamily="18" charset="0"/>
              </a:rPr>
              <a:t>(пришкольные лагеря в с. Овсянка и с. </a:t>
            </a:r>
            <a:r>
              <a:rPr lang="ru-RU" sz="2000" b="1" dirty="0" err="1" smtClean="0">
                <a:solidFill>
                  <a:schemeClr val="tx1"/>
                </a:solidFill>
                <a:latin typeface="Sylfaen" pitchFamily="18" charset="0"/>
              </a:rPr>
              <a:t>Снежногорск</a:t>
            </a:r>
            <a:r>
              <a:rPr lang="ru-RU" sz="2000" b="1" dirty="0" smtClean="0">
                <a:solidFill>
                  <a:schemeClr val="tx1"/>
                </a:solidFill>
                <a:latin typeface="Sylfaen" pitchFamily="18" charset="0"/>
              </a:rPr>
              <a:t> </a:t>
            </a:r>
            <a:r>
              <a:rPr lang="ru-RU" sz="2000" b="1" dirty="0" err="1" smtClean="0">
                <a:solidFill>
                  <a:schemeClr val="tx1"/>
                </a:solidFill>
                <a:latin typeface="Sylfaen" pitchFamily="18" charset="0"/>
              </a:rPr>
              <a:t>Зейского</a:t>
            </a:r>
            <a:r>
              <a:rPr lang="ru-RU" sz="2000" b="1" dirty="0" smtClean="0">
                <a:solidFill>
                  <a:schemeClr val="tx1"/>
                </a:solidFill>
                <a:latin typeface="Sylfaen" pitchFamily="18" charset="0"/>
              </a:rPr>
              <a:t> района, с. Экимчан </a:t>
            </a:r>
            <a:r>
              <a:rPr lang="ru-RU" sz="2000" b="1" dirty="0" err="1" smtClean="0">
                <a:solidFill>
                  <a:schemeClr val="tx1"/>
                </a:solidFill>
                <a:latin typeface="Sylfaen" pitchFamily="18" charset="0"/>
              </a:rPr>
              <a:t>Селемджинского</a:t>
            </a:r>
            <a:r>
              <a:rPr lang="ru-RU" sz="2000" b="1" dirty="0" smtClean="0">
                <a:solidFill>
                  <a:schemeClr val="tx1"/>
                </a:solidFill>
                <a:latin typeface="Sylfaen" pitchFamily="18" charset="0"/>
              </a:rPr>
              <a:t> района, с. Черемхово и с. Ивановка Ивановского района)</a:t>
            </a:r>
          </a:p>
        </p:txBody>
      </p:sp>
      <p:pic>
        <p:nvPicPr>
          <p:cNvPr id="2" name="Рисунок 1"/>
          <p:cNvPicPr>
            <a:picLocks noChangeAspect="1"/>
          </p:cNvPicPr>
          <p:nvPr/>
        </p:nvPicPr>
        <p:blipFill>
          <a:blip r:embed="rId3"/>
          <a:stretch>
            <a:fillRect/>
          </a:stretch>
        </p:blipFill>
        <p:spPr>
          <a:xfrm>
            <a:off x="8296583" y="0"/>
            <a:ext cx="847417" cy="951058"/>
          </a:xfrm>
          <a:prstGeom prst="rect">
            <a:avLst/>
          </a:prstGeom>
        </p:spPr>
      </p:pic>
      <p:sp>
        <p:nvSpPr>
          <p:cNvPr id="7" name="Прямоугольник 6"/>
          <p:cNvSpPr/>
          <p:nvPr/>
        </p:nvSpPr>
        <p:spPr>
          <a:xfrm>
            <a:off x="3995651" y="3931764"/>
            <a:ext cx="4907279" cy="2755370"/>
          </a:xfrm>
          <a:prstGeom prst="rect">
            <a:avLst/>
          </a:prstGeom>
        </p:spPr>
        <p:txBody>
          <a:bodyPr wrap="square">
            <a:spAutoFit/>
          </a:bodyPr>
          <a:lstStyle/>
          <a:p>
            <a:pPr algn="ctr">
              <a:lnSpc>
                <a:spcPct val="90000"/>
              </a:lnSpc>
              <a:defRPr/>
            </a:pPr>
            <a:r>
              <a:rPr lang="ru-RU" sz="2400" b="1" dirty="0" smtClean="0">
                <a:latin typeface="Sylfaen" pitchFamily="18" charset="0"/>
              </a:rPr>
              <a:t>Таким образом, своевременное  </a:t>
            </a:r>
          </a:p>
          <a:p>
            <a:pPr algn="ctr">
              <a:lnSpc>
                <a:spcPct val="90000"/>
              </a:lnSpc>
              <a:defRPr/>
            </a:pPr>
            <a:r>
              <a:rPr lang="ru-RU" sz="2400" b="1" dirty="0" smtClean="0">
                <a:latin typeface="Sylfaen" pitchFamily="18" charset="0"/>
              </a:rPr>
              <a:t>лабораторное обследование </a:t>
            </a:r>
            <a:r>
              <a:rPr lang="ru-RU" sz="2400" b="1" dirty="0" smtClean="0">
                <a:solidFill>
                  <a:srgbClr val="FF0000"/>
                </a:solidFill>
                <a:latin typeface="Sylfaen" pitchFamily="18" charset="0"/>
              </a:rPr>
              <a:t>позволило не допустить в оздоровительные учреждения работников,  являвшихся источниками возникновения и распространения инфекционных заболеваний! </a:t>
            </a:r>
            <a:endParaRPr lang="ru-RU" sz="2400" b="1" dirty="0">
              <a:solidFill>
                <a:srgbClr val="FF0000"/>
              </a:solidFill>
              <a:latin typeface="Sylfaen" pitchFamily="18" charset="0"/>
            </a:endParaRPr>
          </a:p>
        </p:txBody>
      </p:sp>
    </p:spTree>
    <p:extLst>
      <p:ext uri="{BB962C8B-B14F-4D97-AF65-F5344CB8AC3E}">
        <p14:creationId xmlns:p14="http://schemas.microsoft.com/office/powerpoint/2010/main" val="3980941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0555" y="1048764"/>
            <a:ext cx="8312727" cy="2234764"/>
          </a:xfrm>
        </p:spPr>
        <p:txBody>
          <a:bodyPr>
            <a:noAutofit/>
          </a:bodyPr>
          <a:lstStyle/>
          <a:p>
            <a:pPr marL="0" indent="0" algn="just">
              <a:buNone/>
            </a:pPr>
            <a:r>
              <a:rPr lang="ru-RU" sz="2000" b="1" dirty="0" smtClean="0">
                <a:solidFill>
                  <a:schemeClr val="tx1"/>
                </a:solidFill>
                <a:latin typeface="Sylfaen" panose="010A0502050306030303" pitchFamily="18" charset="0"/>
              </a:rPr>
              <a:t>В плановом порядке: </a:t>
            </a:r>
            <a:r>
              <a:rPr lang="ru-RU" sz="2000" dirty="0" smtClean="0">
                <a:solidFill>
                  <a:schemeClr val="tx1"/>
                </a:solidFill>
                <a:latin typeface="Sylfaen" panose="010A0502050306030303" pitchFamily="18" charset="0"/>
              </a:rPr>
              <a:t>Постановление </a:t>
            </a:r>
            <a:r>
              <a:rPr lang="ru-RU" sz="2000" dirty="0">
                <a:solidFill>
                  <a:schemeClr val="tx1"/>
                </a:solidFill>
                <a:latin typeface="Sylfaen" panose="010A0502050306030303" pitchFamily="18" charset="0"/>
              </a:rPr>
              <a:t>Правительства РФ от 20.01.2011 </a:t>
            </a:r>
            <a:r>
              <a:rPr lang="ru-RU" sz="2000" dirty="0" smtClean="0">
                <a:solidFill>
                  <a:schemeClr val="tx1"/>
                </a:solidFill>
                <a:latin typeface="Sylfaen" panose="010A0502050306030303" pitchFamily="18" charset="0"/>
              </a:rPr>
              <a:t>№ </a:t>
            </a:r>
            <a:r>
              <a:rPr lang="ru-RU" sz="2000" dirty="0">
                <a:solidFill>
                  <a:schemeClr val="tx1"/>
                </a:solidFill>
                <a:latin typeface="Sylfaen" panose="010A0502050306030303" pitchFamily="18" charset="0"/>
              </a:rPr>
              <a:t>13 </a:t>
            </a:r>
            <a:r>
              <a:rPr lang="ru-RU" sz="2000" dirty="0" smtClean="0">
                <a:solidFill>
                  <a:schemeClr val="tx1"/>
                </a:solidFill>
                <a:latin typeface="Sylfaen" panose="010A0502050306030303" pitchFamily="18" charset="0"/>
              </a:rPr>
              <a:t>«О </a:t>
            </a:r>
            <a:r>
              <a:rPr lang="ru-RU" sz="2000" dirty="0">
                <a:solidFill>
                  <a:schemeClr val="tx1"/>
                </a:solidFill>
                <a:latin typeface="Sylfaen" panose="010A0502050306030303" pitchFamily="18" charset="0"/>
              </a:rPr>
              <a:t>внесении изменения в перечень видов деятельности в сфере здравоохранения, сфере образования и социальной сфере, осуществляемых юридическими лицами и индивидуальными предпринимателями, в отношении которых плановые проверки проводятся с установленной </a:t>
            </a:r>
            <a:r>
              <a:rPr lang="ru-RU" sz="2000" dirty="0" smtClean="0">
                <a:solidFill>
                  <a:schemeClr val="tx1"/>
                </a:solidFill>
                <a:latin typeface="Sylfaen" panose="010A0502050306030303" pitchFamily="18" charset="0"/>
              </a:rPr>
              <a:t>периодичностью» - </a:t>
            </a:r>
            <a:r>
              <a:rPr lang="ru-RU" sz="2000" b="1" dirty="0" smtClean="0">
                <a:solidFill>
                  <a:schemeClr val="tx1"/>
                </a:solidFill>
                <a:latin typeface="Sylfaen" panose="010A0502050306030303" pitchFamily="18" charset="0"/>
              </a:rPr>
              <a:t>1 раз перед началом каникул и далее не чаще 1-го раза в смену.</a:t>
            </a:r>
          </a:p>
          <a:p>
            <a:pPr marL="0" indent="0" algn="just">
              <a:buNone/>
            </a:pPr>
            <a:r>
              <a:rPr lang="ru-RU" sz="2000" b="1" dirty="0" smtClean="0">
                <a:solidFill>
                  <a:schemeClr val="tx1"/>
                </a:solidFill>
                <a:latin typeface="Sylfaen" panose="010A0502050306030303" pitchFamily="18" charset="0"/>
              </a:rPr>
              <a:t>Во внеплановом порядке </a:t>
            </a:r>
            <a:r>
              <a:rPr lang="ru-RU" sz="2000" dirty="0" smtClean="0">
                <a:solidFill>
                  <a:schemeClr val="tx1"/>
                </a:solidFill>
                <a:latin typeface="Sylfaen" panose="010A0502050306030303" pitchFamily="18" charset="0"/>
              </a:rPr>
              <a:t>(реализация </a:t>
            </a:r>
            <a:r>
              <a:rPr lang="ru-RU" sz="2000" dirty="0">
                <a:solidFill>
                  <a:schemeClr val="tx1"/>
                </a:solidFill>
                <a:latin typeface="Sylfaen" panose="010A0502050306030303" pitchFamily="18" charset="0"/>
              </a:rPr>
              <a:t>ведомственных </a:t>
            </a:r>
            <a:r>
              <a:rPr lang="ru-RU" sz="2000" dirty="0" smtClean="0">
                <a:solidFill>
                  <a:schemeClr val="tx1"/>
                </a:solidFill>
                <a:latin typeface="Sylfaen" panose="010A0502050306030303" pitchFamily="18" charset="0"/>
              </a:rPr>
              <a:t>приказов): </a:t>
            </a:r>
            <a:r>
              <a:rPr lang="ru-RU" sz="2000" dirty="0">
                <a:solidFill>
                  <a:schemeClr val="tx1"/>
                </a:solidFill>
                <a:latin typeface="Sylfaen" panose="010A0502050306030303" pitchFamily="18" charset="0"/>
              </a:rPr>
              <a:t/>
            </a:r>
            <a:br>
              <a:rPr lang="ru-RU" sz="2000" dirty="0">
                <a:solidFill>
                  <a:schemeClr val="tx1"/>
                </a:solidFill>
                <a:latin typeface="Sylfaen" panose="010A0502050306030303" pitchFamily="18" charset="0"/>
              </a:rPr>
            </a:br>
            <a:r>
              <a:rPr lang="ru-RU" sz="2000" dirty="0" smtClean="0">
                <a:solidFill>
                  <a:schemeClr val="tx1"/>
                </a:solidFill>
                <a:latin typeface="Sylfaen" panose="010A0502050306030303" pitchFamily="18" charset="0"/>
              </a:rPr>
              <a:t>- </a:t>
            </a:r>
            <a:r>
              <a:rPr lang="ru-RU" sz="2000" dirty="0">
                <a:solidFill>
                  <a:schemeClr val="tx1"/>
                </a:solidFill>
                <a:latin typeface="Sylfaen" panose="010A0502050306030303" pitchFamily="18" charset="0"/>
              </a:rPr>
              <a:t>Приказ </a:t>
            </a:r>
            <a:r>
              <a:rPr lang="ru-RU" sz="2000" dirty="0" smtClean="0">
                <a:solidFill>
                  <a:schemeClr val="tx1"/>
                </a:solidFill>
                <a:latin typeface="Sylfaen" panose="010A0502050306030303" pitchFamily="18" charset="0"/>
              </a:rPr>
              <a:t>Роспотребнадзора о проведении внеплановых </a:t>
            </a:r>
            <a:r>
              <a:rPr lang="ru-RU" sz="2000" dirty="0">
                <a:solidFill>
                  <a:schemeClr val="tx1"/>
                </a:solidFill>
                <a:latin typeface="Sylfaen" panose="010A0502050306030303" pitchFamily="18" charset="0"/>
              </a:rPr>
              <a:t>выездных проверок </a:t>
            </a:r>
            <a:r>
              <a:rPr lang="ru-RU" sz="2000" b="1" dirty="0">
                <a:solidFill>
                  <a:srgbClr val="FF0000"/>
                </a:solidFill>
                <a:latin typeface="Sylfaen" panose="010A0502050306030303" pitchFamily="18" charset="0"/>
              </a:rPr>
              <a:t>в </a:t>
            </a:r>
            <a:r>
              <a:rPr lang="ru-RU" sz="2000" b="1" dirty="0" smtClean="0">
                <a:solidFill>
                  <a:srgbClr val="FF0000"/>
                </a:solidFill>
                <a:latin typeface="Sylfaen" panose="010A0502050306030303" pitchFamily="18" charset="0"/>
              </a:rPr>
              <a:t>отношении юридических </a:t>
            </a:r>
            <a:r>
              <a:rPr lang="ru-RU" sz="2000" b="1" dirty="0">
                <a:solidFill>
                  <a:srgbClr val="FF0000"/>
                </a:solidFill>
                <a:latin typeface="Sylfaen" panose="010A0502050306030303" pitchFamily="18" charset="0"/>
              </a:rPr>
              <a:t>лиц и </a:t>
            </a:r>
            <a:r>
              <a:rPr lang="ru-RU" sz="2000" b="1" dirty="0" smtClean="0">
                <a:solidFill>
                  <a:srgbClr val="FF0000"/>
                </a:solidFill>
                <a:latin typeface="Sylfaen" panose="010A0502050306030303" pitchFamily="18" charset="0"/>
              </a:rPr>
              <a:t>индивидуальных предпринимателей</a:t>
            </a:r>
            <a:r>
              <a:rPr lang="ru-RU" sz="2000" b="1" dirty="0">
                <a:solidFill>
                  <a:srgbClr val="FF0000"/>
                </a:solidFill>
                <a:latin typeface="Sylfaen" panose="010A0502050306030303" pitchFamily="18" charset="0"/>
              </a:rPr>
              <a:t>, </a:t>
            </a:r>
            <a:r>
              <a:rPr lang="ru-RU" sz="2000" b="1" dirty="0" smtClean="0">
                <a:solidFill>
                  <a:srgbClr val="FF0000"/>
                </a:solidFill>
                <a:latin typeface="Sylfaen" panose="010A0502050306030303" pitchFamily="18" charset="0"/>
              </a:rPr>
              <a:t>осуществляющих деятельность </a:t>
            </a:r>
            <a:r>
              <a:rPr lang="ru-RU" sz="2000" b="1" dirty="0">
                <a:solidFill>
                  <a:srgbClr val="FF0000"/>
                </a:solidFill>
                <a:latin typeface="Sylfaen" panose="010A0502050306030303" pitchFamily="18" charset="0"/>
              </a:rPr>
              <a:t>отдыха детей и их </a:t>
            </a:r>
            <a:r>
              <a:rPr lang="ru-RU" sz="2000" b="1" dirty="0" smtClean="0">
                <a:solidFill>
                  <a:srgbClr val="FF0000"/>
                </a:solidFill>
                <a:latin typeface="Sylfaen" panose="010A0502050306030303" pitchFamily="18" charset="0"/>
              </a:rPr>
              <a:t>оздоровления;</a:t>
            </a:r>
            <a:endParaRPr lang="ru-RU" sz="2000" b="1" dirty="0">
              <a:solidFill>
                <a:srgbClr val="FF0000"/>
              </a:solidFill>
              <a:latin typeface="Sylfaen" panose="010A0502050306030303" pitchFamily="18" charset="0"/>
            </a:endParaRPr>
          </a:p>
          <a:p>
            <a:pPr marL="0" indent="0" algn="just">
              <a:buNone/>
            </a:pPr>
            <a:r>
              <a:rPr lang="ru-RU" sz="2000" dirty="0">
                <a:solidFill>
                  <a:schemeClr val="tx1"/>
                </a:solidFill>
                <a:latin typeface="Sylfaen" panose="010A0502050306030303" pitchFamily="18" charset="0"/>
              </a:rPr>
              <a:t>- Приказ Роспотребнадзора </a:t>
            </a:r>
            <a:r>
              <a:rPr lang="ru-RU" sz="2000" dirty="0" smtClean="0">
                <a:solidFill>
                  <a:schemeClr val="tx1"/>
                </a:solidFill>
                <a:latin typeface="Sylfaen" panose="010A0502050306030303" pitchFamily="18" charset="0"/>
              </a:rPr>
              <a:t>о </a:t>
            </a:r>
            <a:r>
              <a:rPr lang="ru-RU" sz="2000" dirty="0">
                <a:solidFill>
                  <a:schemeClr val="tx1"/>
                </a:solidFill>
                <a:latin typeface="Sylfaen" panose="010A0502050306030303" pitchFamily="18" charset="0"/>
              </a:rPr>
              <a:t>проведении внеплановых выездных проверок в период подготовки и проведения оздоровительной </a:t>
            </a:r>
            <a:r>
              <a:rPr lang="ru-RU" sz="2000" dirty="0" smtClean="0">
                <a:solidFill>
                  <a:schemeClr val="tx1"/>
                </a:solidFill>
                <a:latin typeface="Sylfaen" panose="010A0502050306030303" pitchFamily="18" charset="0"/>
              </a:rPr>
              <a:t>кампании </a:t>
            </a:r>
            <a:r>
              <a:rPr lang="ru-RU" sz="2000" b="1" dirty="0" smtClean="0">
                <a:solidFill>
                  <a:srgbClr val="FF0000"/>
                </a:solidFill>
                <a:latin typeface="Sylfaen" panose="010A0502050306030303" pitchFamily="18" charset="0"/>
              </a:rPr>
              <a:t>(общественное питание, производство и реализация пищевых продуктов, услуги по перевозке организованных групп детей, гостиничные услуги, общежития для проживания детей) </a:t>
            </a:r>
            <a:endParaRPr lang="ru-RU" sz="2000" b="1" dirty="0">
              <a:solidFill>
                <a:srgbClr val="FF0000"/>
              </a:solidFill>
            </a:endParaRPr>
          </a:p>
        </p:txBody>
      </p:sp>
      <p:sp>
        <p:nvSpPr>
          <p:cNvPr id="4" name="Rectangle 2"/>
          <p:cNvSpPr>
            <a:spLocks noGrp="1"/>
          </p:cNvSpPr>
          <p:nvPr>
            <p:ph type="title"/>
          </p:nvPr>
        </p:nvSpPr>
        <p:spPr>
          <a:xfrm>
            <a:off x="290946" y="235527"/>
            <a:ext cx="8624454" cy="699655"/>
          </a:xfrm>
        </p:spPr>
        <p:txBody>
          <a:bodyPr>
            <a:normAutofit fontScale="90000"/>
          </a:bodyPr>
          <a:lstStyle/>
          <a:p>
            <a:pPr algn="ctr"/>
            <a:r>
              <a:rPr lang="ru-RU" sz="2800" b="1" dirty="0" smtClean="0">
                <a:solidFill>
                  <a:schemeClr val="tx1"/>
                </a:solidFill>
                <a:latin typeface="Sylfaen" pitchFamily="18" charset="0"/>
              </a:rPr>
              <a:t>Проверочные мероприятия</a:t>
            </a:r>
            <a:br>
              <a:rPr lang="ru-RU" sz="2800" b="1" dirty="0" smtClean="0">
                <a:solidFill>
                  <a:schemeClr val="tx1"/>
                </a:solidFill>
                <a:latin typeface="Sylfaen" pitchFamily="18" charset="0"/>
              </a:rPr>
            </a:br>
            <a:endParaRPr lang="ru-RU" sz="2800" b="1" u="sng" dirty="0" smtClean="0">
              <a:solidFill>
                <a:schemeClr val="tx1"/>
              </a:solidFill>
              <a:latin typeface="Sylfaen" pitchFamily="18" charset="0"/>
            </a:endParaRPr>
          </a:p>
        </p:txBody>
      </p:sp>
      <p:pic>
        <p:nvPicPr>
          <p:cNvPr id="2" name="Рисунок 1"/>
          <p:cNvPicPr>
            <a:picLocks noChangeAspect="1"/>
          </p:cNvPicPr>
          <p:nvPr/>
        </p:nvPicPr>
        <p:blipFill>
          <a:blip r:embed="rId2"/>
          <a:stretch>
            <a:fillRect/>
          </a:stretch>
        </p:blipFill>
        <p:spPr>
          <a:xfrm>
            <a:off x="8296583" y="0"/>
            <a:ext cx="847417" cy="951058"/>
          </a:xfrm>
          <a:prstGeom prst="rect">
            <a:avLst/>
          </a:prstGeom>
        </p:spPr>
      </p:pic>
    </p:spTree>
    <p:extLst>
      <p:ext uri="{BB962C8B-B14F-4D97-AF65-F5344CB8AC3E}">
        <p14:creationId xmlns:p14="http://schemas.microsoft.com/office/powerpoint/2010/main" val="3054422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0555" y="1048764"/>
            <a:ext cx="8312727" cy="2234764"/>
          </a:xfrm>
        </p:spPr>
        <p:txBody>
          <a:bodyPr>
            <a:noAutofit/>
          </a:bodyPr>
          <a:lstStyle/>
          <a:p>
            <a:pPr marL="0" indent="0" algn="ctr">
              <a:buNone/>
            </a:pPr>
            <a:r>
              <a:rPr lang="ru-RU" sz="2400" b="1" dirty="0" smtClean="0">
                <a:solidFill>
                  <a:schemeClr val="tx1"/>
                </a:solidFill>
                <a:latin typeface="Sylfaen" panose="010A0502050306030303" pitchFamily="18" charset="0"/>
              </a:rPr>
              <a:t>Ежегодно утверждается региональный Реестр организаций </a:t>
            </a:r>
            <a:r>
              <a:rPr lang="ru-RU" sz="2400" b="1" dirty="0">
                <a:solidFill>
                  <a:schemeClr val="tx1"/>
                </a:solidFill>
                <a:latin typeface="Sylfaen" panose="010A0502050306030303" pitchFamily="18" charset="0"/>
              </a:rPr>
              <a:t>отдыха детей и их </a:t>
            </a:r>
            <a:r>
              <a:rPr lang="ru-RU" sz="2400" b="1" dirty="0" smtClean="0">
                <a:solidFill>
                  <a:schemeClr val="tx1"/>
                </a:solidFill>
                <a:latin typeface="Sylfaen" panose="010A0502050306030303" pitchFamily="18" charset="0"/>
              </a:rPr>
              <a:t>оздоровления </a:t>
            </a:r>
          </a:p>
          <a:p>
            <a:pPr marL="0" indent="0" algn="just">
              <a:buNone/>
            </a:pPr>
            <a:endParaRPr lang="ru-RU" sz="1400" b="1" dirty="0" smtClean="0">
              <a:solidFill>
                <a:schemeClr val="tx1"/>
              </a:solidFill>
              <a:latin typeface="Sylfaen" panose="010A0502050306030303" pitchFamily="18" charset="0"/>
            </a:endParaRPr>
          </a:p>
          <a:p>
            <a:pPr marL="0" indent="0" algn="ctr">
              <a:buNone/>
            </a:pPr>
            <a:r>
              <a:rPr lang="ru-RU" sz="2000" b="1" dirty="0" smtClean="0">
                <a:solidFill>
                  <a:srgbClr val="FF0000"/>
                </a:solidFill>
                <a:latin typeface="Sylfaen" panose="010A0502050306030303" pitchFamily="18" charset="0"/>
              </a:rPr>
              <a:t>В случае выявления фактов открытия летних оздоровительных учреждений, не заявленных в ЛОК и не получивших санитарно-эпидемиологических заключений Управления Роспотребнадзора по Амурской области</a:t>
            </a:r>
          </a:p>
          <a:p>
            <a:pPr marL="0" indent="0" algn="just">
              <a:buNone/>
            </a:pPr>
            <a:endParaRPr lang="ru-RU" sz="2000" b="1" dirty="0" smtClean="0">
              <a:solidFill>
                <a:schemeClr val="tx1"/>
              </a:solidFill>
              <a:latin typeface="Sylfaen" panose="010A0502050306030303" pitchFamily="18" charset="0"/>
            </a:endParaRPr>
          </a:p>
          <a:p>
            <a:pPr marL="0" indent="0" algn="ctr">
              <a:buNone/>
            </a:pPr>
            <a:r>
              <a:rPr lang="ru-RU" sz="2000" b="1" dirty="0" smtClean="0">
                <a:solidFill>
                  <a:schemeClr val="tx1"/>
                </a:solidFill>
                <a:latin typeface="Sylfaen" panose="010A0502050306030303" pitchFamily="18" charset="0"/>
              </a:rPr>
              <a:t>Немедленная принудительная остановка работы лагеря</a:t>
            </a:r>
          </a:p>
          <a:p>
            <a:pPr marL="0" indent="0" algn="ctr">
              <a:buNone/>
            </a:pPr>
            <a:endParaRPr lang="ru-RU" sz="2000" b="1" dirty="0" smtClean="0">
              <a:solidFill>
                <a:schemeClr val="tx1"/>
              </a:solidFill>
              <a:latin typeface="Sylfaen" panose="010A0502050306030303" pitchFamily="18" charset="0"/>
            </a:endParaRPr>
          </a:p>
          <a:p>
            <a:pPr marL="0" indent="0" algn="ctr">
              <a:buNone/>
            </a:pPr>
            <a:r>
              <a:rPr lang="ru-RU" sz="2000" b="1" dirty="0" smtClean="0">
                <a:solidFill>
                  <a:schemeClr val="tx1"/>
                </a:solidFill>
                <a:latin typeface="Sylfaen" panose="010A0502050306030303" pitchFamily="18" charset="0"/>
              </a:rPr>
              <a:t>Применение мер административного воздействия</a:t>
            </a:r>
          </a:p>
          <a:p>
            <a:pPr marL="0" indent="0" algn="ctr">
              <a:buNone/>
            </a:pPr>
            <a:endParaRPr lang="ru-RU" sz="2000" b="1" dirty="0" smtClean="0">
              <a:solidFill>
                <a:schemeClr val="tx1"/>
              </a:solidFill>
              <a:latin typeface="Sylfaen" panose="010A0502050306030303" pitchFamily="18" charset="0"/>
            </a:endParaRPr>
          </a:p>
          <a:p>
            <a:pPr marL="0" indent="0" algn="ctr">
              <a:buNone/>
            </a:pPr>
            <a:r>
              <a:rPr lang="ru-RU" sz="2000" b="1" dirty="0" smtClean="0">
                <a:solidFill>
                  <a:schemeClr val="tx1"/>
                </a:solidFill>
                <a:latin typeface="Sylfaen" panose="010A0502050306030303" pitchFamily="18" charset="0"/>
              </a:rPr>
              <a:t>Информирование следственных органов для возбуждения уголовных дел</a:t>
            </a:r>
          </a:p>
        </p:txBody>
      </p:sp>
      <p:sp>
        <p:nvSpPr>
          <p:cNvPr id="4" name="Rectangle 2"/>
          <p:cNvSpPr>
            <a:spLocks noGrp="1"/>
          </p:cNvSpPr>
          <p:nvPr>
            <p:ph type="title"/>
          </p:nvPr>
        </p:nvSpPr>
        <p:spPr>
          <a:xfrm>
            <a:off x="290946" y="235527"/>
            <a:ext cx="8624454" cy="699655"/>
          </a:xfrm>
        </p:spPr>
        <p:txBody>
          <a:bodyPr>
            <a:normAutofit/>
          </a:bodyPr>
          <a:lstStyle/>
          <a:p>
            <a:pPr algn="ctr"/>
            <a:r>
              <a:rPr lang="ru-RU" sz="2800" b="1" dirty="0" smtClean="0">
                <a:solidFill>
                  <a:schemeClr val="tx1"/>
                </a:solidFill>
                <a:latin typeface="Sylfaen" pitchFamily="18" charset="0"/>
              </a:rPr>
              <a:t>Обратите внимание</a:t>
            </a:r>
            <a:r>
              <a:rPr lang="ru-RU" sz="2800" b="1" dirty="0" smtClean="0">
                <a:solidFill>
                  <a:schemeClr val="tx1"/>
                </a:solidFill>
                <a:latin typeface="Sylfaen" pitchFamily="18" charset="0"/>
              </a:rPr>
              <a:t>!</a:t>
            </a:r>
            <a:endParaRPr lang="ru-RU" sz="2800" b="1" u="sng" dirty="0" smtClean="0">
              <a:solidFill>
                <a:schemeClr val="tx1"/>
              </a:solidFill>
              <a:latin typeface="Sylfaen" pitchFamily="18" charset="0"/>
            </a:endParaRPr>
          </a:p>
        </p:txBody>
      </p:sp>
      <p:pic>
        <p:nvPicPr>
          <p:cNvPr id="2" name="Рисунок 1"/>
          <p:cNvPicPr>
            <a:picLocks noChangeAspect="1"/>
          </p:cNvPicPr>
          <p:nvPr/>
        </p:nvPicPr>
        <p:blipFill>
          <a:blip r:embed="rId2"/>
          <a:stretch>
            <a:fillRect/>
          </a:stretch>
        </p:blipFill>
        <p:spPr>
          <a:xfrm>
            <a:off x="8296583" y="0"/>
            <a:ext cx="847417" cy="951058"/>
          </a:xfrm>
          <a:prstGeom prst="rect">
            <a:avLst/>
          </a:prstGeom>
        </p:spPr>
      </p:pic>
      <p:sp>
        <p:nvSpPr>
          <p:cNvPr id="5" name="Стрелка вниз 4"/>
          <p:cNvSpPr/>
          <p:nvPr/>
        </p:nvSpPr>
        <p:spPr>
          <a:xfrm>
            <a:off x="4222449" y="3543300"/>
            <a:ext cx="359941"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низ 5"/>
          <p:cNvSpPr/>
          <p:nvPr/>
        </p:nvSpPr>
        <p:spPr>
          <a:xfrm>
            <a:off x="4222449" y="4402283"/>
            <a:ext cx="359941"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низ 6"/>
          <p:cNvSpPr/>
          <p:nvPr/>
        </p:nvSpPr>
        <p:spPr>
          <a:xfrm>
            <a:off x="4194878" y="5316682"/>
            <a:ext cx="359941"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97501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1727" y="640772"/>
            <a:ext cx="8530937" cy="2401685"/>
          </a:xfrm>
        </p:spPr>
        <p:txBody>
          <a:bodyPr>
            <a:normAutofit/>
          </a:bodyPr>
          <a:lstStyle/>
          <a:p>
            <a:pPr algn="ctr"/>
            <a:r>
              <a:rPr lang="ru-RU" b="1" dirty="0">
                <a:solidFill>
                  <a:schemeClr val="tx1"/>
                </a:solidFill>
                <a:latin typeface="Sylfaen" panose="010A0502050306030303" pitchFamily="18" charset="0"/>
                <a:ea typeface="Calibri" panose="020F0502020204030204" pitchFamily="34" charset="0"/>
              </a:rPr>
              <a:t>Основные </a:t>
            </a:r>
            <a:r>
              <a:rPr lang="ru-RU" b="1" dirty="0" smtClean="0">
                <a:solidFill>
                  <a:schemeClr val="tx1"/>
                </a:solidFill>
                <a:latin typeface="Sylfaen" panose="010A0502050306030303" pitchFamily="18" charset="0"/>
                <a:ea typeface="Calibri" panose="020F0502020204030204" pitchFamily="34" charset="0"/>
              </a:rPr>
              <a:t>нарушения, </a:t>
            </a:r>
            <a:br>
              <a:rPr lang="ru-RU" b="1" dirty="0" smtClean="0">
                <a:solidFill>
                  <a:schemeClr val="tx1"/>
                </a:solidFill>
                <a:latin typeface="Sylfaen" panose="010A0502050306030303" pitchFamily="18" charset="0"/>
                <a:ea typeface="Calibri" panose="020F0502020204030204" pitchFamily="34" charset="0"/>
              </a:rPr>
            </a:br>
            <a:r>
              <a:rPr lang="ru-RU" b="1" dirty="0" smtClean="0">
                <a:solidFill>
                  <a:schemeClr val="tx1"/>
                </a:solidFill>
                <a:latin typeface="Sylfaen" panose="010A0502050306030303" pitchFamily="18" charset="0"/>
                <a:ea typeface="Calibri" panose="020F0502020204030204" pitchFamily="34" charset="0"/>
              </a:rPr>
              <a:t>выявляемые в организации питания летнего лагеря</a:t>
            </a:r>
            <a:endParaRPr lang="ru-RU" dirty="0">
              <a:solidFill>
                <a:schemeClr val="tx1"/>
              </a:solidFill>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37034" y="2880467"/>
            <a:ext cx="2389839" cy="2670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700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a:xfrm>
            <a:off x="290946" y="235527"/>
            <a:ext cx="8624454" cy="699655"/>
          </a:xfrm>
        </p:spPr>
        <p:txBody>
          <a:bodyPr>
            <a:normAutofit fontScale="90000"/>
          </a:bodyPr>
          <a:lstStyle/>
          <a:p>
            <a:pPr algn="ctr"/>
            <a:r>
              <a:rPr lang="ru-RU" sz="2800" b="1" dirty="0" smtClean="0">
                <a:solidFill>
                  <a:schemeClr val="tx1"/>
                </a:solidFill>
                <a:latin typeface="Sylfaen" pitchFamily="18" charset="0"/>
              </a:rPr>
              <a:t>Нарушения, выявленные в ходе проверок </a:t>
            </a:r>
            <a:br>
              <a:rPr lang="ru-RU" sz="2800" b="1" dirty="0" smtClean="0">
                <a:solidFill>
                  <a:schemeClr val="tx1"/>
                </a:solidFill>
                <a:latin typeface="Sylfaen" pitchFamily="18" charset="0"/>
              </a:rPr>
            </a:br>
            <a:r>
              <a:rPr lang="ru-RU" sz="2800" b="1" dirty="0" smtClean="0">
                <a:solidFill>
                  <a:schemeClr val="tx1"/>
                </a:solidFill>
                <a:latin typeface="Sylfaen" pitchFamily="18" charset="0"/>
              </a:rPr>
              <a:t>летних лагерей в ЛОК 2019 года</a:t>
            </a:r>
            <a:br>
              <a:rPr lang="ru-RU" sz="2800" b="1" dirty="0" smtClean="0">
                <a:solidFill>
                  <a:schemeClr val="tx1"/>
                </a:solidFill>
                <a:latin typeface="Sylfaen" pitchFamily="18" charset="0"/>
              </a:rPr>
            </a:br>
            <a:endParaRPr lang="ru-RU" sz="2800" b="1" u="sng" dirty="0" smtClean="0">
              <a:solidFill>
                <a:schemeClr val="tx1"/>
              </a:solidFill>
              <a:latin typeface="Sylfaen" pitchFamily="18" charset="0"/>
            </a:endParaRPr>
          </a:p>
        </p:txBody>
      </p:sp>
      <p:pic>
        <p:nvPicPr>
          <p:cNvPr id="2" name="Рисунок 1"/>
          <p:cNvPicPr>
            <a:picLocks noChangeAspect="1"/>
          </p:cNvPicPr>
          <p:nvPr/>
        </p:nvPicPr>
        <p:blipFill>
          <a:blip r:embed="rId2"/>
          <a:stretch>
            <a:fillRect/>
          </a:stretch>
        </p:blipFill>
        <p:spPr>
          <a:xfrm>
            <a:off x="8296583" y="0"/>
            <a:ext cx="847417" cy="951058"/>
          </a:xfrm>
          <a:prstGeom prst="rect">
            <a:avLst/>
          </a:prstGeom>
        </p:spPr>
      </p:pic>
      <p:sp>
        <p:nvSpPr>
          <p:cNvPr id="5" name="Объект 4"/>
          <p:cNvSpPr>
            <a:spLocks noGrp="1"/>
          </p:cNvSpPr>
          <p:nvPr>
            <p:ph idx="1"/>
          </p:nvPr>
        </p:nvSpPr>
        <p:spPr>
          <a:xfrm>
            <a:off x="191193" y="1080655"/>
            <a:ext cx="8803178" cy="5694217"/>
          </a:xfrm>
        </p:spPr>
        <p:txBody>
          <a:bodyPr>
            <a:normAutofit lnSpcReduction="10000"/>
          </a:bodyPr>
          <a:lstStyle/>
          <a:p>
            <a:pPr algn="just">
              <a:buFontTx/>
              <a:buChar char="-"/>
            </a:pPr>
            <a:r>
              <a:rPr lang="ru-RU" dirty="0" smtClean="0">
                <a:solidFill>
                  <a:schemeClr val="tx1"/>
                </a:solidFill>
                <a:latin typeface="Sylfaen" panose="010A0502050306030303" pitchFamily="18" charset="0"/>
              </a:rPr>
              <a:t>нарушение требований к питьевому режиму (использование многоразовых стаканов, отсутствие подносов для использованных стаканов, не организация питьевого режима);</a:t>
            </a:r>
          </a:p>
          <a:p>
            <a:pPr algn="just">
              <a:buFontTx/>
              <a:buChar char="-"/>
            </a:pPr>
            <a:r>
              <a:rPr lang="ru-RU" dirty="0" smtClean="0">
                <a:solidFill>
                  <a:schemeClr val="tx1"/>
                </a:solidFill>
                <a:latin typeface="Sylfaen" panose="010A0502050306030303" pitchFamily="18" charset="0"/>
              </a:rPr>
              <a:t>нарушение требований </a:t>
            </a:r>
            <a:r>
              <a:rPr lang="ru-RU" dirty="0">
                <a:solidFill>
                  <a:schemeClr val="tx1"/>
                </a:solidFill>
                <a:latin typeface="Sylfaen" panose="010A0502050306030303" pitchFamily="18" charset="0"/>
              </a:rPr>
              <a:t>к отбору и хранению суточных проб </a:t>
            </a:r>
            <a:r>
              <a:rPr lang="ru-RU" dirty="0" smtClean="0">
                <a:solidFill>
                  <a:schemeClr val="tx1"/>
                </a:solidFill>
                <a:latin typeface="Sylfaen" panose="010A0502050306030303" pitchFamily="18" charset="0"/>
              </a:rPr>
              <a:t>(использование емкостей без плотно прилегающих крышек, не соблюдение температуры хранения проб);</a:t>
            </a:r>
          </a:p>
          <a:p>
            <a:pPr algn="just">
              <a:buFontTx/>
              <a:buChar char="-"/>
            </a:pPr>
            <a:r>
              <a:rPr lang="ru-RU" dirty="0" smtClean="0">
                <a:solidFill>
                  <a:schemeClr val="tx1"/>
                </a:solidFill>
                <a:latin typeface="Sylfaen" panose="010A0502050306030303" pitchFamily="18" charset="0"/>
              </a:rPr>
              <a:t>журнал </a:t>
            </a:r>
            <a:r>
              <a:rPr lang="ru-RU" dirty="0">
                <a:solidFill>
                  <a:schemeClr val="tx1"/>
                </a:solidFill>
                <a:latin typeface="Sylfaen" panose="010A0502050306030303" pitchFamily="18" charset="0"/>
              </a:rPr>
              <a:t>бракеража готовой продукции заполняется не по установленной </a:t>
            </a:r>
            <a:r>
              <a:rPr lang="ru-RU" dirty="0" smtClean="0">
                <a:solidFill>
                  <a:schemeClr val="tx1"/>
                </a:solidFill>
                <a:latin typeface="Sylfaen" panose="010A0502050306030303" pitchFamily="18" charset="0"/>
              </a:rPr>
              <a:t>форме, несвоевременно заполняется, бракераж проводится не всеми членами </a:t>
            </a:r>
            <a:r>
              <a:rPr lang="ru-RU" dirty="0" err="1" smtClean="0">
                <a:solidFill>
                  <a:schemeClr val="tx1"/>
                </a:solidFill>
                <a:latin typeface="Sylfaen" panose="010A0502050306030303" pitchFamily="18" charset="0"/>
              </a:rPr>
              <a:t>бракеражной</a:t>
            </a:r>
            <a:r>
              <a:rPr lang="ru-RU" dirty="0" smtClean="0">
                <a:solidFill>
                  <a:schemeClr val="tx1"/>
                </a:solidFill>
                <a:latin typeface="Sylfaen" panose="010A0502050306030303" pitchFamily="18" charset="0"/>
              </a:rPr>
              <a:t> комиссии);</a:t>
            </a:r>
          </a:p>
          <a:p>
            <a:pPr algn="just">
              <a:buFontTx/>
              <a:buChar char="-"/>
            </a:pPr>
            <a:r>
              <a:rPr lang="ru-RU" dirty="0" smtClean="0">
                <a:solidFill>
                  <a:schemeClr val="tx1"/>
                </a:solidFill>
                <a:latin typeface="Sylfaen" panose="010A0502050306030303" pitchFamily="18" charset="0"/>
              </a:rPr>
              <a:t>в туалетные помещения не обеспечены мылом, полотенцами, сидениями </a:t>
            </a:r>
            <a:r>
              <a:rPr lang="ru-RU" dirty="0">
                <a:solidFill>
                  <a:schemeClr val="tx1"/>
                </a:solidFill>
                <a:latin typeface="Sylfaen" panose="010A0502050306030303" pitchFamily="18" charset="0"/>
              </a:rPr>
              <a:t>на </a:t>
            </a:r>
            <a:r>
              <a:rPr lang="ru-RU" dirty="0" smtClean="0">
                <a:solidFill>
                  <a:schemeClr val="tx1"/>
                </a:solidFill>
                <a:latin typeface="Sylfaen" panose="010A0502050306030303" pitchFamily="18" charset="0"/>
              </a:rPr>
              <a:t>унитазах;</a:t>
            </a:r>
          </a:p>
          <a:p>
            <a:pPr algn="just">
              <a:buFontTx/>
              <a:buChar char="-"/>
            </a:pPr>
            <a:r>
              <a:rPr lang="ru-RU" dirty="0" smtClean="0">
                <a:solidFill>
                  <a:schemeClr val="tx1"/>
                </a:solidFill>
                <a:latin typeface="Sylfaen" panose="010A0502050306030303" pitchFamily="18" charset="0"/>
              </a:rPr>
              <a:t>не соблюдение температурного режима в помещениях для хранения пищевых продуктов, отсутствие термометров и гигрометров, использование неисправных термометров;</a:t>
            </a:r>
          </a:p>
          <a:p>
            <a:pPr algn="just">
              <a:buFontTx/>
              <a:buChar char="-"/>
            </a:pPr>
            <a:r>
              <a:rPr lang="ru-RU" dirty="0" smtClean="0">
                <a:solidFill>
                  <a:schemeClr val="tx1"/>
                </a:solidFill>
                <a:latin typeface="Sylfaen" panose="010A0502050306030303" pitchFamily="18" charset="0"/>
              </a:rPr>
              <a:t>при </a:t>
            </a:r>
            <a:r>
              <a:rPr lang="ru-RU" dirty="0">
                <a:solidFill>
                  <a:schemeClr val="tx1"/>
                </a:solidFill>
                <a:latin typeface="Sylfaen" panose="010A0502050306030303" pitchFamily="18" charset="0"/>
              </a:rPr>
              <a:t>наличии необходимого набора моечных ванн для мытья кухонной посуды, мытье осуществляется в одной </a:t>
            </a:r>
            <a:r>
              <a:rPr lang="ru-RU" dirty="0" smtClean="0">
                <a:solidFill>
                  <a:schemeClr val="tx1"/>
                </a:solidFill>
                <a:latin typeface="Sylfaen" panose="010A0502050306030303" pitchFamily="18" charset="0"/>
              </a:rPr>
              <a:t>ванне;</a:t>
            </a:r>
          </a:p>
          <a:p>
            <a:pPr algn="just">
              <a:buFontTx/>
              <a:buChar char="-"/>
            </a:pPr>
            <a:r>
              <a:rPr lang="ru-RU" dirty="0">
                <a:solidFill>
                  <a:schemeClr val="tx1"/>
                </a:solidFill>
                <a:latin typeface="Sylfaen" panose="010A0502050306030303" pitchFamily="18" charset="0"/>
              </a:rPr>
              <a:t>о</a:t>
            </a:r>
            <a:r>
              <a:rPr lang="ru-RU" dirty="0" smtClean="0">
                <a:solidFill>
                  <a:schemeClr val="tx1"/>
                </a:solidFill>
                <a:latin typeface="Sylfaen" panose="010A0502050306030303" pitchFamily="18" charset="0"/>
              </a:rPr>
              <a:t>тсутствие в моечных помещениях инструкций </a:t>
            </a:r>
            <a:r>
              <a:rPr lang="ru-RU" dirty="0">
                <a:solidFill>
                  <a:schemeClr val="tx1"/>
                </a:solidFill>
                <a:latin typeface="Sylfaen" panose="010A0502050306030303" pitchFamily="18" charset="0"/>
              </a:rPr>
              <a:t>для мытья </a:t>
            </a:r>
            <a:r>
              <a:rPr lang="ru-RU" dirty="0" smtClean="0">
                <a:solidFill>
                  <a:schemeClr val="tx1"/>
                </a:solidFill>
                <a:latin typeface="Sylfaen" panose="010A0502050306030303" pitchFamily="18" charset="0"/>
              </a:rPr>
              <a:t>посуды;</a:t>
            </a:r>
          </a:p>
          <a:p>
            <a:pPr algn="just">
              <a:buFontTx/>
              <a:buChar char="-"/>
            </a:pPr>
            <a:r>
              <a:rPr lang="ru-RU" dirty="0" smtClean="0">
                <a:solidFill>
                  <a:schemeClr val="tx1"/>
                </a:solidFill>
                <a:latin typeface="Sylfaen" panose="010A0502050306030303" pitchFamily="18" charset="0"/>
              </a:rPr>
              <a:t>использование хозяйственного мыла для </a:t>
            </a:r>
            <a:r>
              <a:rPr lang="ru-RU" dirty="0">
                <a:solidFill>
                  <a:schemeClr val="tx1"/>
                </a:solidFill>
                <a:latin typeface="Sylfaen" panose="010A0502050306030303" pitchFamily="18" charset="0"/>
              </a:rPr>
              <a:t>мытья </a:t>
            </a:r>
            <a:r>
              <a:rPr lang="ru-RU" dirty="0" smtClean="0">
                <a:solidFill>
                  <a:schemeClr val="tx1"/>
                </a:solidFill>
                <a:latin typeface="Sylfaen" panose="010A0502050306030303" pitchFamily="18" charset="0"/>
              </a:rPr>
              <a:t>посуды;</a:t>
            </a:r>
          </a:p>
        </p:txBody>
      </p:sp>
    </p:spTree>
    <p:extLst>
      <p:ext uri="{BB962C8B-B14F-4D97-AF65-F5344CB8AC3E}">
        <p14:creationId xmlns:p14="http://schemas.microsoft.com/office/powerpoint/2010/main" val="2305913262"/>
      </p:ext>
    </p:extLst>
  </p:cSld>
  <p:clrMapOvr>
    <a:masterClrMapping/>
  </p:clrMapOvr>
</p:sld>
</file>

<file path=ppt/theme/theme1.xml><?xml version="1.0" encoding="utf-8"?>
<a:theme xmlns:a="http://schemas.openxmlformats.org/drawingml/2006/main" name="Аспект">
  <a:themeElements>
    <a:clrScheme name="Желтый">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Аспект">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3117</TotalTime>
  <Words>2925</Words>
  <Application>Microsoft Office PowerPoint</Application>
  <PresentationFormat>Экран (4:3)</PresentationFormat>
  <Paragraphs>180</Paragraphs>
  <Slides>33</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33</vt:i4>
      </vt:variant>
    </vt:vector>
  </HeadingPairs>
  <TitlesOfParts>
    <vt:vector size="40" baseType="lpstr">
      <vt:lpstr>Arial</vt:lpstr>
      <vt:lpstr>Calibri</vt:lpstr>
      <vt:lpstr>Sylfaen</vt:lpstr>
      <vt:lpstr>Times New Roman</vt:lpstr>
      <vt:lpstr>Trebuchet MS</vt:lpstr>
      <vt:lpstr>Wingdings 3</vt:lpstr>
      <vt:lpstr>Аспект</vt:lpstr>
      <vt:lpstr>Презентация PowerPoint</vt:lpstr>
      <vt:lpstr>Краткие итоги ЛОК 2018 года</vt:lpstr>
      <vt:lpstr>Общая структура планируемых к открытию  летних лагерей в 2019 году</vt:lpstr>
      <vt:lpstr>Презентация PowerPoint</vt:lpstr>
      <vt:lpstr>Презентация PowerPoint</vt:lpstr>
      <vt:lpstr>Проверочные мероприятия </vt:lpstr>
      <vt:lpstr>Обратите внимание!</vt:lpstr>
      <vt:lpstr>Основные нарушения,  выявляемые в организации питания летнего лагеря</vt:lpstr>
      <vt:lpstr>Нарушения, выявленные в ходе проверок  летних лагерей в ЛОК 2019 года </vt:lpstr>
      <vt:lpstr>Нарушения, выявленные в ходе проверок  летних лагерей в ЛОК 2019 года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Проверки поставщиков пищевых продуктов  в период ЛОК 2018 года</vt:lpstr>
      <vt:lpstr>Выявленные нарушения в ходе проверок поставщиков  пищевых продуктов и организаторов питания  в период 2019 года (до начала ЛОК)</vt:lpstr>
      <vt:lpstr>При организации поставок пищевых продуктов из базовых (заготовочных) предприятий обратить особое внимание на условия погрузки/разгрузки пищевой продукции и готовых блюд, соблюдение температурных условий транспортировки и времени доставки!</vt:lpstr>
      <vt:lpstr>Ответственность за несоблюдение законодательства о СЭБ</vt:lpstr>
      <vt:lpstr>Ответственность за несоблюдение законодательства о техническом регулировании</vt:lpstr>
      <vt:lpstr>Ответственность за несоблюдение законодательства о техническом регулировании</vt:lpstr>
      <vt:lpstr>Несоблюдение требований влечет негативные последствия!!! </vt:lpstr>
      <vt:lpstr>Несоблюдение требований влечет негативные последствия!!! </vt:lpstr>
      <vt:lpstr>Уголовная ответственность за нарушение  санитарно-эпидемиологических требований</vt:lpstr>
      <vt:lpstr>Вся необходимая информация размещается в баннере  «летняя оздоровительная кампания»  на главной странице сайта</vt:lpstr>
      <vt:lpstr>Доведение информации о деятельности Управления Роспотребнадзора по Амурской области и предъявляемых к субъектам надзора требованиях осуществляется в ходе ежеквартальных публичных обсуждений </vt:lpstr>
      <vt:lpstr>Презентация PowerPoint</vt:lpstr>
      <vt:lpstr>ВАЖНО!!!</vt:lpstr>
      <vt:lpstr>Презентация PowerPoint</vt:lpstr>
      <vt:lpstr>БЛАГОДАРЮ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Кохно Е.В.</dc:creator>
  <cp:lastModifiedBy>Яровой П.А.</cp:lastModifiedBy>
  <cp:revision>558</cp:revision>
  <cp:lastPrinted>2018-04-19T00:05:10Z</cp:lastPrinted>
  <dcterms:created xsi:type="dcterms:W3CDTF">2017-07-06T08:27:06Z</dcterms:created>
  <dcterms:modified xsi:type="dcterms:W3CDTF">2019-06-21T07:05:06Z</dcterms:modified>
</cp:coreProperties>
</file>